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Helvetica Now" charset="1" panose="020B0504030202020204"/>
      <p:regular r:id="rId22"/>
    </p:embeddedFont>
    <p:embeddedFont>
      <p:font typeface="Helvetica Now Bold" charset="1" panose="020B0804030202020204"/>
      <p:regular r:id="rId23"/>
    </p:embeddedFont>
    <p:embeddedFont>
      <p:font typeface="DM Sans" charset="1" panose="00000000000000000000"/>
      <p:regular r:id="rId24"/>
    </p:embeddedFont>
    <p:embeddedFont>
      <p:font typeface="DM Sans Bold" charset="1" panose="00000000000000000000"/>
      <p:regular r:id="rId25"/>
    </p:embeddedFont>
    <p:embeddedFont>
      <p:font typeface="Archivo Black" charset="1" panose="020B0A03020202020B04"/>
      <p:regular r:id="rId26"/>
    </p:embeddedFont>
    <p:embeddedFont>
      <p:font typeface="Aileron Bold" charset="1" panose="00000800000000000000"/>
      <p:regular r:id="rId27"/>
    </p:embeddedFont>
    <p:embeddedFont>
      <p:font typeface="Aileron" charset="1" panose="00000500000000000000"/>
      <p:regular r:id="rId28"/>
    </p:embeddedFont>
    <p:embeddedFont>
      <p:font typeface="Monument Bold" charset="1" panose="00000300000000000000"/>
      <p:regular r:id="rId29"/>
    </p:embeddedFont>
    <p:embeddedFont>
      <p:font typeface="Open Sauce" charset="1" panose="00000500000000000000"/>
      <p:regular r:id="rId30"/>
    </p:embeddedFont>
    <p:embeddedFont>
      <p:font typeface="Raleway" charset="1" panose="00000000000000000000"/>
      <p:regular r:id="rId31"/>
    </p:embeddedFont>
    <p:embeddedFont>
      <p:font typeface="TT Firs Neue Bold" charset="1" panose="02000803030000020004"/>
      <p:regular r:id="rId32"/>
    </p:embeddedFont>
    <p:embeddedFont>
      <p:font typeface="TT Firs Neue" charset="1" panose="02000503030000020004"/>
      <p:regular r:id="rId33"/>
    </p:embeddedFont>
    <p:embeddedFont>
      <p:font typeface="Open Sauce Heavy" charset="1" panose="00000A00000000000000"/>
      <p:regular r:id="rId34"/>
    </p:embeddedFont>
    <p:embeddedFont>
      <p:font typeface="Open Sauce Light" charset="1" panose="00000400000000000000"/>
      <p:regular r:id="rId35"/>
    </p:embeddedFont>
    <p:embeddedFont>
      <p:font typeface="Canva Sans Bold" charset="1" panose="020B08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2" Target="../media/image26.jpe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37.png" Type="http://schemas.openxmlformats.org/officeDocument/2006/relationships/image"/><Relationship Id="rId6" Target="../media/image35.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2.png" Type="http://schemas.openxmlformats.org/officeDocument/2006/relationships/image"/><Relationship Id="rId8"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920" t="-18976" r="-17920" b="-18976"/>
            </a:stretch>
          </a:blipFill>
        </p:spPr>
      </p:sp>
      <p:grpSp>
        <p:nvGrpSpPr>
          <p:cNvPr name="Group 3" id="3"/>
          <p:cNvGrpSpPr/>
          <p:nvPr/>
        </p:nvGrpSpPr>
        <p:grpSpPr>
          <a:xfrm rot="-4933039">
            <a:off x="7642083" y="-3860751"/>
            <a:ext cx="2709093" cy="19545901"/>
            <a:chOff x="0" y="0"/>
            <a:chExt cx="713506" cy="5147892"/>
          </a:xfrm>
        </p:grpSpPr>
        <p:sp>
          <p:nvSpPr>
            <p:cNvPr name="Freeform 4" id="4"/>
            <p:cNvSpPr/>
            <p:nvPr/>
          </p:nvSpPr>
          <p:spPr>
            <a:xfrm flipH="false" flipV="false" rot="0">
              <a:off x="0" y="0"/>
              <a:ext cx="713506" cy="5147892"/>
            </a:xfrm>
            <a:custGeom>
              <a:avLst/>
              <a:gdLst/>
              <a:ahLst/>
              <a:cxnLst/>
              <a:rect r="r" b="b" t="t" l="l"/>
              <a:pathLst>
                <a:path h="5147892" w="713506">
                  <a:moveTo>
                    <a:pt x="0" y="0"/>
                  </a:moveTo>
                  <a:lnTo>
                    <a:pt x="713506" y="0"/>
                  </a:lnTo>
                  <a:lnTo>
                    <a:pt x="713506" y="5147892"/>
                  </a:lnTo>
                  <a:lnTo>
                    <a:pt x="0" y="5147892"/>
                  </a:lnTo>
                  <a:close/>
                </a:path>
              </a:pathLst>
            </a:custGeom>
            <a:gradFill rotWithShape="true">
              <a:gsLst>
                <a:gs pos="0">
                  <a:srgbClr val="000000">
                    <a:alpha val="100000"/>
                  </a:srgbClr>
                </a:gs>
                <a:gs pos="100000">
                  <a:srgbClr val="000000">
                    <a:alpha val="0"/>
                  </a:srgbClr>
                </a:gs>
              </a:gsLst>
              <a:lin ang="0"/>
            </a:gradFill>
          </p:spPr>
        </p:sp>
        <p:sp>
          <p:nvSpPr>
            <p:cNvPr name="TextBox 5" id="5"/>
            <p:cNvSpPr txBox="true"/>
            <p:nvPr/>
          </p:nvSpPr>
          <p:spPr>
            <a:xfrm>
              <a:off x="0" y="-47625"/>
              <a:ext cx="713506" cy="519551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466960">
            <a:off x="-1227326" y="7034932"/>
            <a:ext cx="19545901" cy="4354195"/>
            <a:chOff x="0" y="0"/>
            <a:chExt cx="5147892" cy="1146784"/>
          </a:xfrm>
        </p:grpSpPr>
        <p:sp>
          <p:nvSpPr>
            <p:cNvPr name="Freeform 7" id="7"/>
            <p:cNvSpPr/>
            <p:nvPr/>
          </p:nvSpPr>
          <p:spPr>
            <a:xfrm flipH="false" flipV="false" rot="0">
              <a:off x="0" y="0"/>
              <a:ext cx="5147892" cy="1146784"/>
            </a:xfrm>
            <a:custGeom>
              <a:avLst/>
              <a:gdLst/>
              <a:ahLst/>
              <a:cxnLst/>
              <a:rect r="r" b="b" t="t" l="l"/>
              <a:pathLst>
                <a:path h="1146784" w="5147892">
                  <a:moveTo>
                    <a:pt x="0" y="0"/>
                  </a:moveTo>
                  <a:lnTo>
                    <a:pt x="5147892" y="0"/>
                  </a:lnTo>
                  <a:lnTo>
                    <a:pt x="5147892" y="1146784"/>
                  </a:lnTo>
                  <a:lnTo>
                    <a:pt x="0" y="1146784"/>
                  </a:lnTo>
                  <a:close/>
                </a:path>
              </a:pathLst>
            </a:custGeom>
            <a:solidFill>
              <a:srgbClr val="000000"/>
            </a:solidFill>
          </p:spPr>
        </p:sp>
        <p:sp>
          <p:nvSpPr>
            <p:cNvPr name="TextBox 8" id="8"/>
            <p:cNvSpPr txBox="true"/>
            <p:nvPr/>
          </p:nvSpPr>
          <p:spPr>
            <a:xfrm>
              <a:off x="0" y="-47625"/>
              <a:ext cx="5147892" cy="1194409"/>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1028700" y="9837479"/>
            <a:ext cx="16230600" cy="0"/>
          </a:xfrm>
          <a:prstGeom prst="line">
            <a:avLst/>
          </a:prstGeom>
          <a:ln cap="rnd" w="19050">
            <a:solidFill>
              <a:srgbClr val="BC8F47"/>
            </a:solidFill>
            <a:prstDash val="solid"/>
            <a:headEnd type="none" len="sm" w="sm"/>
            <a:tailEnd type="none" len="sm" w="sm"/>
          </a:ln>
        </p:spPr>
      </p:sp>
      <p:sp>
        <p:nvSpPr>
          <p:cNvPr name="Freeform 10" id="10"/>
          <p:cNvSpPr/>
          <p:nvPr/>
        </p:nvSpPr>
        <p:spPr>
          <a:xfrm flipH="false" flipV="false" rot="0">
            <a:off x="6745938" y="1285433"/>
            <a:ext cx="3599375" cy="3599375"/>
          </a:xfrm>
          <a:custGeom>
            <a:avLst/>
            <a:gdLst/>
            <a:ahLst/>
            <a:cxnLst/>
            <a:rect r="r" b="b" t="t" l="l"/>
            <a:pathLst>
              <a:path h="3599375" w="3599375">
                <a:moveTo>
                  <a:pt x="0" y="0"/>
                </a:moveTo>
                <a:lnTo>
                  <a:pt x="3599374" y="0"/>
                </a:lnTo>
                <a:lnTo>
                  <a:pt x="3599374" y="3599374"/>
                </a:lnTo>
                <a:lnTo>
                  <a:pt x="0" y="3599374"/>
                </a:lnTo>
                <a:lnTo>
                  <a:pt x="0" y="0"/>
                </a:lnTo>
                <a:close/>
              </a:path>
            </a:pathLst>
          </a:custGeom>
          <a:blipFill>
            <a:blip r:embed="rId3"/>
            <a:stretch>
              <a:fillRect l="0" t="0" r="0" b="0"/>
            </a:stretch>
          </a:blipFill>
        </p:spPr>
      </p:sp>
      <p:sp>
        <p:nvSpPr>
          <p:cNvPr name="TextBox 11" id="11"/>
          <p:cNvSpPr txBox="true"/>
          <p:nvPr/>
        </p:nvSpPr>
        <p:spPr>
          <a:xfrm rot="0">
            <a:off x="639652" y="4049783"/>
            <a:ext cx="16230600" cy="2051049"/>
          </a:xfrm>
          <a:prstGeom prst="rect">
            <a:avLst/>
          </a:prstGeom>
        </p:spPr>
        <p:txBody>
          <a:bodyPr anchor="t" rtlCol="false" tIns="0" lIns="0" bIns="0" rIns="0">
            <a:spAutoFit/>
          </a:bodyPr>
          <a:lstStyle/>
          <a:p>
            <a:pPr algn="ctr" marL="0" indent="0" lvl="0">
              <a:lnSpc>
                <a:spcPts val="15199"/>
              </a:lnSpc>
            </a:pPr>
            <a:r>
              <a:rPr lang="en-US" sz="15999" spc="-959">
                <a:solidFill>
                  <a:srgbClr val="FFFFFF"/>
                </a:solidFill>
                <a:latin typeface="Helvetica Now"/>
                <a:ea typeface="Helvetica Now"/>
                <a:cs typeface="Helvetica Now"/>
                <a:sym typeface="Helvetica Now"/>
              </a:rPr>
              <a:t>FabricaHub</a:t>
            </a:r>
          </a:p>
        </p:txBody>
      </p:sp>
      <p:sp>
        <p:nvSpPr>
          <p:cNvPr name="TextBox 12" id="12"/>
          <p:cNvSpPr txBox="true"/>
          <p:nvPr/>
        </p:nvSpPr>
        <p:spPr>
          <a:xfrm rot="0">
            <a:off x="639652" y="6157982"/>
            <a:ext cx="16230600" cy="317500"/>
          </a:xfrm>
          <a:prstGeom prst="rect">
            <a:avLst/>
          </a:prstGeom>
        </p:spPr>
        <p:txBody>
          <a:bodyPr anchor="t" rtlCol="false" tIns="0" lIns="0" bIns="0" rIns="0">
            <a:spAutoFit/>
          </a:bodyPr>
          <a:lstStyle/>
          <a:p>
            <a:pPr algn="ctr" marL="0" indent="0" lvl="0">
              <a:lnSpc>
                <a:spcPts val="2374"/>
              </a:lnSpc>
            </a:pPr>
            <a:r>
              <a:rPr lang="en-US" sz="2499" spc="-149">
                <a:solidFill>
                  <a:srgbClr val="FFFFFF"/>
                </a:solidFill>
                <a:latin typeface="Helvetica Now"/>
                <a:ea typeface="Helvetica Now"/>
                <a:cs typeface="Helvetica Now"/>
                <a:sym typeface="Helvetica Now"/>
              </a:rPr>
              <a:t>Sistema Acadêmico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6736"/>
        </a:solidFill>
      </p:bgPr>
    </p:bg>
    <p:spTree>
      <p:nvGrpSpPr>
        <p:cNvPr id="1" name=""/>
        <p:cNvGrpSpPr/>
        <p:nvPr/>
      </p:nvGrpSpPr>
      <p:grpSpPr>
        <a:xfrm>
          <a:off x="0" y="0"/>
          <a:ext cx="0" cy="0"/>
          <a:chOff x="0" y="0"/>
          <a:chExt cx="0" cy="0"/>
        </a:xfrm>
      </p:grpSpPr>
      <p:grpSp>
        <p:nvGrpSpPr>
          <p:cNvPr name="Group 2" id="2"/>
          <p:cNvGrpSpPr/>
          <p:nvPr/>
        </p:nvGrpSpPr>
        <p:grpSpPr>
          <a:xfrm rot="0">
            <a:off x="12088237" y="0"/>
            <a:ext cx="6199763" cy="10287000"/>
            <a:chOff x="0" y="0"/>
            <a:chExt cx="1632859" cy="2709333"/>
          </a:xfrm>
        </p:grpSpPr>
        <p:sp>
          <p:nvSpPr>
            <p:cNvPr name="Freeform 3" id="3"/>
            <p:cNvSpPr/>
            <p:nvPr/>
          </p:nvSpPr>
          <p:spPr>
            <a:xfrm flipH="false" flipV="false" rot="0">
              <a:off x="0" y="0"/>
              <a:ext cx="1632859" cy="2709333"/>
            </a:xfrm>
            <a:custGeom>
              <a:avLst/>
              <a:gdLst/>
              <a:ahLst/>
              <a:cxnLst/>
              <a:rect r="r" b="b" t="t" l="l"/>
              <a:pathLst>
                <a:path h="2709333" w="1632859">
                  <a:moveTo>
                    <a:pt x="0" y="0"/>
                  </a:moveTo>
                  <a:lnTo>
                    <a:pt x="1632859" y="0"/>
                  </a:lnTo>
                  <a:lnTo>
                    <a:pt x="1632859" y="2709333"/>
                  </a:lnTo>
                  <a:lnTo>
                    <a:pt x="0" y="2709333"/>
                  </a:lnTo>
                  <a:close/>
                </a:path>
              </a:pathLst>
            </a:custGeom>
            <a:solidFill>
              <a:srgbClr val="1C1C1C"/>
            </a:solidFill>
          </p:spPr>
        </p:sp>
        <p:sp>
          <p:nvSpPr>
            <p:cNvPr name="TextBox 4" id="4"/>
            <p:cNvSpPr txBox="true"/>
            <p:nvPr/>
          </p:nvSpPr>
          <p:spPr>
            <a:xfrm>
              <a:off x="0" y="19050"/>
              <a:ext cx="1632859" cy="2690283"/>
            </a:xfrm>
            <a:prstGeom prst="rect">
              <a:avLst/>
            </a:prstGeom>
          </p:spPr>
          <p:txBody>
            <a:bodyPr anchor="ctr" rtlCol="false" tIns="50800" lIns="50800" bIns="50800" rIns="50800"/>
            <a:lstStyle/>
            <a:p>
              <a:pPr algn="ctr">
                <a:lnSpc>
                  <a:spcPts val="2674"/>
                </a:lnSpc>
              </a:pPr>
            </a:p>
          </p:txBody>
        </p:sp>
      </p:grpSp>
      <p:sp>
        <p:nvSpPr>
          <p:cNvPr name="Freeform 5" id="5"/>
          <p:cNvSpPr/>
          <p:nvPr/>
        </p:nvSpPr>
        <p:spPr>
          <a:xfrm flipH="false" flipV="false" rot="0">
            <a:off x="1028700" y="887927"/>
            <a:ext cx="9039045" cy="5049154"/>
          </a:xfrm>
          <a:custGeom>
            <a:avLst/>
            <a:gdLst/>
            <a:ahLst/>
            <a:cxnLst/>
            <a:rect r="r" b="b" t="t" l="l"/>
            <a:pathLst>
              <a:path h="5049154" w="9039045">
                <a:moveTo>
                  <a:pt x="0" y="0"/>
                </a:moveTo>
                <a:lnTo>
                  <a:pt x="9039045" y="0"/>
                </a:lnTo>
                <a:lnTo>
                  <a:pt x="9039045" y="5049154"/>
                </a:lnTo>
                <a:lnTo>
                  <a:pt x="0" y="5049154"/>
                </a:lnTo>
                <a:lnTo>
                  <a:pt x="0" y="0"/>
                </a:lnTo>
                <a:close/>
              </a:path>
            </a:pathLst>
          </a:custGeom>
          <a:blipFill>
            <a:blip r:embed="rId2"/>
            <a:stretch>
              <a:fillRect l="0" t="0" r="0" b="0"/>
            </a:stretch>
          </a:blipFill>
        </p:spPr>
      </p:sp>
      <p:sp>
        <p:nvSpPr>
          <p:cNvPr name="TextBox 6" id="6"/>
          <p:cNvSpPr txBox="true"/>
          <p:nvPr/>
        </p:nvSpPr>
        <p:spPr>
          <a:xfrm rot="0">
            <a:off x="1028700" y="7060700"/>
            <a:ext cx="11858625" cy="2584451"/>
          </a:xfrm>
          <a:prstGeom prst="rect">
            <a:avLst/>
          </a:prstGeom>
        </p:spPr>
        <p:txBody>
          <a:bodyPr anchor="t" rtlCol="false" tIns="0" lIns="0" bIns="0" rIns="0">
            <a:spAutoFit/>
          </a:bodyPr>
          <a:lstStyle/>
          <a:p>
            <a:pPr algn="l">
              <a:lnSpc>
                <a:spcPts val="9500"/>
              </a:lnSpc>
            </a:pPr>
            <a:r>
              <a:rPr lang="en-US" sz="12500">
                <a:solidFill>
                  <a:srgbClr val="1C1C1C"/>
                </a:solidFill>
                <a:latin typeface="Archivo Black"/>
                <a:ea typeface="Archivo Black"/>
                <a:cs typeface="Archivo Black"/>
                <a:sym typeface="Archivo Black"/>
              </a:rPr>
              <a:t>DOR DO PROFESSOR</a:t>
            </a:r>
          </a:p>
        </p:txBody>
      </p:sp>
      <p:sp>
        <p:nvSpPr>
          <p:cNvPr name="TextBox 7" id="7"/>
          <p:cNvSpPr txBox="true"/>
          <p:nvPr/>
        </p:nvSpPr>
        <p:spPr>
          <a:xfrm rot="0">
            <a:off x="12723674" y="1390296"/>
            <a:ext cx="4727654" cy="814070"/>
          </a:xfrm>
          <a:prstGeom prst="rect">
            <a:avLst/>
          </a:prstGeom>
        </p:spPr>
        <p:txBody>
          <a:bodyPr anchor="t" rtlCol="false" tIns="0" lIns="0" bIns="0" rIns="0">
            <a:spAutoFit/>
          </a:bodyPr>
          <a:lstStyle/>
          <a:p>
            <a:pPr algn="l">
              <a:lnSpc>
                <a:spcPts val="2140"/>
              </a:lnSpc>
              <a:spcBef>
                <a:spcPct val="0"/>
              </a:spcBef>
            </a:pPr>
            <a:r>
              <a:rPr lang="en-US" sz="2000">
                <a:solidFill>
                  <a:srgbClr val="FFFFFF"/>
                </a:solidFill>
                <a:latin typeface="Archivo Black"/>
                <a:ea typeface="Archivo Black"/>
                <a:cs typeface="Archivo Black"/>
                <a:sym typeface="Archivo Black"/>
              </a:rPr>
              <a:t>TRAB</a:t>
            </a:r>
            <a:r>
              <a:rPr lang="en-US" sz="2000">
                <a:solidFill>
                  <a:srgbClr val="FFFFFF"/>
                </a:solidFill>
                <a:latin typeface="Archivo Black"/>
                <a:ea typeface="Archivo Black"/>
                <a:cs typeface="Archivo Black"/>
                <a:sym typeface="Archivo Black"/>
              </a:rPr>
              <a:t>ALHO MANUAL REPETITIVO (SOMAR NOTAS, CONTAR FALTAS</a:t>
            </a:r>
          </a:p>
        </p:txBody>
      </p:sp>
      <p:sp>
        <p:nvSpPr>
          <p:cNvPr name="TextBox 8" id="8"/>
          <p:cNvSpPr txBox="true"/>
          <p:nvPr/>
        </p:nvSpPr>
        <p:spPr>
          <a:xfrm rot="0">
            <a:off x="12723674" y="3166441"/>
            <a:ext cx="3755776" cy="814070"/>
          </a:xfrm>
          <a:prstGeom prst="rect">
            <a:avLst/>
          </a:prstGeom>
        </p:spPr>
        <p:txBody>
          <a:bodyPr anchor="t" rtlCol="false" tIns="0" lIns="0" bIns="0" rIns="0">
            <a:spAutoFit/>
          </a:bodyPr>
          <a:lstStyle/>
          <a:p>
            <a:pPr algn="l">
              <a:lnSpc>
                <a:spcPts val="2140"/>
              </a:lnSpc>
              <a:spcBef>
                <a:spcPct val="0"/>
              </a:spcBef>
            </a:pPr>
            <a:r>
              <a:rPr lang="en-US" sz="2000">
                <a:solidFill>
                  <a:srgbClr val="FFFFFF"/>
                </a:solidFill>
                <a:latin typeface="Archivo Black"/>
                <a:ea typeface="Archivo Black"/>
                <a:cs typeface="Archivo Black"/>
                <a:sym typeface="Archivo Black"/>
              </a:rPr>
              <a:t>DIFICU</a:t>
            </a:r>
            <a:r>
              <a:rPr lang="en-US" sz="2000">
                <a:solidFill>
                  <a:srgbClr val="FFFFFF"/>
                </a:solidFill>
                <a:latin typeface="Archivo Black"/>
                <a:ea typeface="Archivo Black"/>
                <a:cs typeface="Archivo Black"/>
                <a:sym typeface="Archivo Black"/>
              </a:rPr>
              <a:t>LDADE DE VISUALIZAR O HISTÓRICO DO ALUNO</a:t>
            </a:r>
          </a:p>
        </p:txBody>
      </p:sp>
      <p:sp>
        <p:nvSpPr>
          <p:cNvPr name="TextBox 9" id="9"/>
          <p:cNvSpPr txBox="true"/>
          <p:nvPr/>
        </p:nvSpPr>
        <p:spPr>
          <a:xfrm rot="0">
            <a:off x="12723674" y="5162550"/>
            <a:ext cx="3890343" cy="547370"/>
          </a:xfrm>
          <a:prstGeom prst="rect">
            <a:avLst/>
          </a:prstGeom>
        </p:spPr>
        <p:txBody>
          <a:bodyPr anchor="t" rtlCol="false" tIns="0" lIns="0" bIns="0" rIns="0">
            <a:spAutoFit/>
          </a:bodyPr>
          <a:lstStyle/>
          <a:p>
            <a:pPr algn="l">
              <a:lnSpc>
                <a:spcPts val="2140"/>
              </a:lnSpc>
              <a:spcBef>
                <a:spcPct val="0"/>
              </a:spcBef>
            </a:pPr>
            <a:r>
              <a:rPr lang="en-US" sz="2000">
                <a:solidFill>
                  <a:srgbClr val="FFFFFF"/>
                </a:solidFill>
                <a:latin typeface="Archivo Black"/>
                <a:ea typeface="Archivo Black"/>
                <a:cs typeface="Archivo Black"/>
                <a:sym typeface="Archivo Black"/>
              </a:rPr>
              <a:t>ALUNO</a:t>
            </a:r>
            <a:r>
              <a:rPr lang="en-US" sz="2000">
                <a:solidFill>
                  <a:srgbClr val="FFFFFF"/>
                </a:solidFill>
                <a:latin typeface="Archivo Black"/>
                <a:ea typeface="Archivo Black"/>
                <a:cs typeface="Archivo Black"/>
                <a:sym typeface="Archivo Black"/>
              </a:rPr>
              <a:t>S PERGUNTANDO A NOTA TODA HORA</a:t>
            </a:r>
          </a:p>
        </p:txBody>
      </p:sp>
      <p:sp>
        <p:nvSpPr>
          <p:cNvPr name="TextBox 10" id="10"/>
          <p:cNvSpPr txBox="true"/>
          <p:nvPr/>
        </p:nvSpPr>
        <p:spPr>
          <a:xfrm rot="0">
            <a:off x="12723674" y="6595745"/>
            <a:ext cx="4102554" cy="1416050"/>
          </a:xfrm>
          <a:prstGeom prst="rect">
            <a:avLst/>
          </a:prstGeom>
        </p:spPr>
        <p:txBody>
          <a:bodyPr anchor="t" rtlCol="false" tIns="0" lIns="0" bIns="0" rIns="0">
            <a:spAutoFit/>
          </a:bodyPr>
          <a:lstStyle/>
          <a:p>
            <a:pPr algn="l">
              <a:lnSpc>
                <a:spcPts val="2800"/>
              </a:lnSpc>
              <a:spcBef>
                <a:spcPct val="0"/>
              </a:spcBef>
            </a:pPr>
            <a:r>
              <a:rPr lang="en-US" sz="2000">
                <a:solidFill>
                  <a:srgbClr val="FFFFFF"/>
                </a:solidFill>
                <a:latin typeface="Raleway"/>
                <a:ea typeface="Raleway"/>
                <a:cs typeface="Raleway"/>
                <a:sym typeface="Raleway"/>
              </a:rPr>
              <a:t>Profes</a:t>
            </a:r>
            <a:r>
              <a:rPr lang="en-US" sz="2000">
                <a:solidFill>
                  <a:srgbClr val="FFFFFF"/>
                </a:solidFill>
                <a:latin typeface="Raleway"/>
                <a:ea typeface="Raleway"/>
                <a:cs typeface="Raleway"/>
                <a:sym typeface="Raleway"/>
              </a:rPr>
              <a:t>sores gastam em média 1 a 2 horas por semana organizando planilhas, calculando médias e verificando faltas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898696"/>
            <a:ext cx="18288000" cy="4388304"/>
            <a:chOff x="0" y="0"/>
            <a:chExt cx="4816593" cy="1155767"/>
          </a:xfrm>
        </p:grpSpPr>
        <p:sp>
          <p:nvSpPr>
            <p:cNvPr name="Freeform 3" id="3"/>
            <p:cNvSpPr/>
            <p:nvPr/>
          </p:nvSpPr>
          <p:spPr>
            <a:xfrm flipH="false" flipV="false" rot="0">
              <a:off x="0" y="0"/>
              <a:ext cx="4816592" cy="1155767"/>
            </a:xfrm>
            <a:custGeom>
              <a:avLst/>
              <a:gdLst/>
              <a:ahLst/>
              <a:cxnLst/>
              <a:rect r="r" b="b" t="t" l="l"/>
              <a:pathLst>
                <a:path h="1155767" w="4816592">
                  <a:moveTo>
                    <a:pt x="0" y="0"/>
                  </a:moveTo>
                  <a:lnTo>
                    <a:pt x="4816592" y="0"/>
                  </a:lnTo>
                  <a:lnTo>
                    <a:pt x="4816592" y="1155767"/>
                  </a:lnTo>
                  <a:lnTo>
                    <a:pt x="0" y="1155767"/>
                  </a:lnTo>
                  <a:close/>
                </a:path>
              </a:pathLst>
            </a:custGeom>
            <a:solidFill>
              <a:srgbClr val="FC6736"/>
            </a:solidFill>
          </p:spPr>
        </p:sp>
        <p:sp>
          <p:nvSpPr>
            <p:cNvPr name="TextBox 4" id="4"/>
            <p:cNvSpPr txBox="true"/>
            <p:nvPr/>
          </p:nvSpPr>
          <p:spPr>
            <a:xfrm>
              <a:off x="0" y="19050"/>
              <a:ext cx="4816593" cy="1136717"/>
            </a:xfrm>
            <a:prstGeom prst="rect">
              <a:avLst/>
            </a:prstGeom>
          </p:spPr>
          <p:txBody>
            <a:bodyPr anchor="ctr" rtlCol="false" tIns="50800" lIns="50800" bIns="50800" rIns="50800"/>
            <a:lstStyle/>
            <a:p>
              <a:pPr algn="ctr">
                <a:lnSpc>
                  <a:spcPts val="2674"/>
                </a:lnSpc>
              </a:pPr>
            </a:p>
          </p:txBody>
        </p:sp>
      </p:grpSp>
      <p:sp>
        <p:nvSpPr>
          <p:cNvPr name="Freeform 5" id="5"/>
          <p:cNvSpPr/>
          <p:nvPr/>
        </p:nvSpPr>
        <p:spPr>
          <a:xfrm flipH="false" flipV="false" rot="0">
            <a:off x="5290457" y="7392647"/>
            <a:ext cx="1165452" cy="1165452"/>
          </a:xfrm>
          <a:custGeom>
            <a:avLst/>
            <a:gdLst/>
            <a:ahLst/>
            <a:cxnLst/>
            <a:rect r="r" b="b" t="t" l="l"/>
            <a:pathLst>
              <a:path h="1165452" w="1165452">
                <a:moveTo>
                  <a:pt x="0" y="0"/>
                </a:moveTo>
                <a:lnTo>
                  <a:pt x="1165452" y="0"/>
                </a:lnTo>
                <a:lnTo>
                  <a:pt x="1165452" y="1165452"/>
                </a:lnTo>
                <a:lnTo>
                  <a:pt x="0" y="1165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203983" y="7392647"/>
            <a:ext cx="1165452" cy="1165452"/>
          </a:xfrm>
          <a:custGeom>
            <a:avLst/>
            <a:gdLst/>
            <a:ahLst/>
            <a:cxnLst/>
            <a:rect r="r" b="b" t="t" l="l"/>
            <a:pathLst>
              <a:path h="1165452" w="1165452">
                <a:moveTo>
                  <a:pt x="0" y="0"/>
                </a:moveTo>
                <a:lnTo>
                  <a:pt x="1165452" y="0"/>
                </a:lnTo>
                <a:lnTo>
                  <a:pt x="1165452" y="1165452"/>
                </a:lnTo>
                <a:lnTo>
                  <a:pt x="0" y="11654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887620" y="138754"/>
            <a:ext cx="8371680" cy="5493243"/>
          </a:xfrm>
          <a:custGeom>
            <a:avLst/>
            <a:gdLst/>
            <a:ahLst/>
            <a:cxnLst/>
            <a:rect r="r" b="b" t="t" l="l"/>
            <a:pathLst>
              <a:path h="5493243" w="8371680">
                <a:moveTo>
                  <a:pt x="0" y="0"/>
                </a:moveTo>
                <a:lnTo>
                  <a:pt x="8371680" y="0"/>
                </a:lnTo>
                <a:lnTo>
                  <a:pt x="8371680" y="5493242"/>
                </a:lnTo>
                <a:lnTo>
                  <a:pt x="0" y="5493242"/>
                </a:lnTo>
                <a:lnTo>
                  <a:pt x="0" y="0"/>
                </a:lnTo>
                <a:close/>
              </a:path>
            </a:pathLst>
          </a:custGeom>
          <a:blipFill>
            <a:blip r:embed="rId4"/>
            <a:stretch>
              <a:fillRect l="0" t="-856" r="0" b="-856"/>
            </a:stretch>
          </a:blipFill>
        </p:spPr>
      </p:sp>
      <p:sp>
        <p:nvSpPr>
          <p:cNvPr name="TextBox 8" id="8"/>
          <p:cNvSpPr txBox="true"/>
          <p:nvPr/>
        </p:nvSpPr>
        <p:spPr>
          <a:xfrm rot="0">
            <a:off x="906066" y="2562735"/>
            <a:ext cx="7079233" cy="1661160"/>
          </a:xfrm>
          <a:prstGeom prst="rect">
            <a:avLst/>
          </a:prstGeom>
        </p:spPr>
        <p:txBody>
          <a:bodyPr anchor="t" rtlCol="false" tIns="0" lIns="0" bIns="0" rIns="0">
            <a:spAutoFit/>
          </a:bodyPr>
          <a:lstStyle/>
          <a:p>
            <a:pPr algn="l">
              <a:lnSpc>
                <a:spcPts val="6420"/>
              </a:lnSpc>
              <a:spcBef>
                <a:spcPct val="0"/>
              </a:spcBef>
            </a:pPr>
            <a:r>
              <a:rPr lang="en-US" sz="6000">
                <a:solidFill>
                  <a:srgbClr val="1C1C1C"/>
                </a:solidFill>
                <a:latin typeface="Archivo Black"/>
                <a:ea typeface="Archivo Black"/>
                <a:cs typeface="Archivo Black"/>
                <a:sym typeface="Archivo Black"/>
              </a:rPr>
              <a:t>FERRAMENTA PRODUTIVA</a:t>
            </a:r>
          </a:p>
        </p:txBody>
      </p:sp>
      <p:sp>
        <p:nvSpPr>
          <p:cNvPr name="TextBox 9" id="9"/>
          <p:cNvSpPr txBox="true"/>
          <p:nvPr/>
        </p:nvSpPr>
        <p:spPr>
          <a:xfrm rot="0">
            <a:off x="1028700" y="1844079"/>
            <a:ext cx="6956599" cy="365760"/>
          </a:xfrm>
          <a:prstGeom prst="rect">
            <a:avLst/>
          </a:prstGeom>
        </p:spPr>
        <p:txBody>
          <a:bodyPr anchor="t" rtlCol="false" tIns="0" lIns="0" bIns="0" rIns="0">
            <a:spAutoFit/>
          </a:bodyPr>
          <a:lstStyle/>
          <a:p>
            <a:pPr algn="l">
              <a:lnSpc>
                <a:spcPts val="2940"/>
              </a:lnSpc>
            </a:pPr>
            <a:r>
              <a:rPr lang="en-US" sz="2100">
                <a:solidFill>
                  <a:srgbClr val="1C1C1C"/>
                </a:solidFill>
                <a:latin typeface="Archivo Black"/>
                <a:ea typeface="Archivo Black"/>
                <a:cs typeface="Archivo Black"/>
                <a:sym typeface="Archivo Black"/>
              </a:rPr>
              <a:t>MENOS BUROCRACIA, MAIS ENSINO</a:t>
            </a:r>
          </a:p>
        </p:txBody>
      </p:sp>
      <p:sp>
        <p:nvSpPr>
          <p:cNvPr name="TextBox 10" id="10"/>
          <p:cNvSpPr txBox="true"/>
          <p:nvPr/>
        </p:nvSpPr>
        <p:spPr>
          <a:xfrm rot="0">
            <a:off x="1057275" y="6953023"/>
            <a:ext cx="3180616" cy="688975"/>
          </a:xfrm>
          <a:prstGeom prst="rect">
            <a:avLst/>
          </a:prstGeom>
        </p:spPr>
        <p:txBody>
          <a:bodyPr anchor="t" rtlCol="false" tIns="0" lIns="0" bIns="0" rIns="0">
            <a:spAutoFit/>
          </a:bodyPr>
          <a:lstStyle/>
          <a:p>
            <a:pPr algn="l">
              <a:lnSpc>
                <a:spcPts val="2674"/>
              </a:lnSpc>
            </a:pPr>
            <a:r>
              <a:rPr lang="en-US" sz="2499">
                <a:solidFill>
                  <a:srgbClr val="1C1C1C"/>
                </a:solidFill>
                <a:latin typeface="Archivo Black"/>
                <a:ea typeface="Archivo Black"/>
                <a:cs typeface="Archivo Black"/>
                <a:sym typeface="Archivo Black"/>
              </a:rPr>
              <a:t>DIÁRIO DE CLASSE ONLINE</a:t>
            </a:r>
          </a:p>
        </p:txBody>
      </p:sp>
      <p:sp>
        <p:nvSpPr>
          <p:cNvPr name="TextBox 11" id="11"/>
          <p:cNvSpPr txBox="true"/>
          <p:nvPr/>
        </p:nvSpPr>
        <p:spPr>
          <a:xfrm rot="0">
            <a:off x="7239638" y="6953023"/>
            <a:ext cx="3180616" cy="688975"/>
          </a:xfrm>
          <a:prstGeom prst="rect">
            <a:avLst/>
          </a:prstGeom>
        </p:spPr>
        <p:txBody>
          <a:bodyPr anchor="t" rtlCol="false" tIns="0" lIns="0" bIns="0" rIns="0">
            <a:spAutoFit/>
          </a:bodyPr>
          <a:lstStyle/>
          <a:p>
            <a:pPr algn="l">
              <a:lnSpc>
                <a:spcPts val="2674"/>
              </a:lnSpc>
            </a:pPr>
            <a:r>
              <a:rPr lang="en-US" sz="2499">
                <a:solidFill>
                  <a:srgbClr val="1C1C1C"/>
                </a:solidFill>
                <a:latin typeface="Archivo Black"/>
                <a:ea typeface="Archivo Black"/>
                <a:cs typeface="Archivo Black"/>
                <a:sym typeface="Archivo Black"/>
              </a:rPr>
              <a:t>BACKUP AUTOMÁTICO</a:t>
            </a:r>
          </a:p>
        </p:txBody>
      </p:sp>
      <p:sp>
        <p:nvSpPr>
          <p:cNvPr name="TextBox 12" id="12"/>
          <p:cNvSpPr txBox="true"/>
          <p:nvPr/>
        </p:nvSpPr>
        <p:spPr>
          <a:xfrm rot="0">
            <a:off x="12903483" y="6953023"/>
            <a:ext cx="3568420" cy="1022350"/>
          </a:xfrm>
          <a:prstGeom prst="rect">
            <a:avLst/>
          </a:prstGeom>
        </p:spPr>
        <p:txBody>
          <a:bodyPr anchor="t" rtlCol="false" tIns="0" lIns="0" bIns="0" rIns="0">
            <a:spAutoFit/>
          </a:bodyPr>
          <a:lstStyle/>
          <a:p>
            <a:pPr algn="l">
              <a:lnSpc>
                <a:spcPts val="2674"/>
              </a:lnSpc>
            </a:pPr>
            <a:r>
              <a:rPr lang="en-US" sz="2499">
                <a:solidFill>
                  <a:srgbClr val="1C1C1C"/>
                </a:solidFill>
                <a:latin typeface="Archivo Black"/>
                <a:ea typeface="Archivo Black"/>
                <a:cs typeface="Archivo Black"/>
                <a:sym typeface="Archivo Black"/>
              </a:rPr>
              <a:t>DIMINUIÇÃO DO TEMPO GASTO NO PRÉ AULA</a:t>
            </a:r>
          </a:p>
        </p:txBody>
      </p:sp>
      <p:sp>
        <p:nvSpPr>
          <p:cNvPr name="TextBox 13" id="13"/>
          <p:cNvSpPr txBox="true"/>
          <p:nvPr/>
        </p:nvSpPr>
        <p:spPr>
          <a:xfrm rot="0">
            <a:off x="1057275" y="8188098"/>
            <a:ext cx="3342687" cy="1063625"/>
          </a:xfrm>
          <a:prstGeom prst="rect">
            <a:avLst/>
          </a:prstGeom>
        </p:spPr>
        <p:txBody>
          <a:bodyPr anchor="t" rtlCol="false" tIns="0" lIns="0" bIns="0" rIns="0">
            <a:spAutoFit/>
          </a:bodyPr>
          <a:lstStyle/>
          <a:p>
            <a:pPr algn="l">
              <a:lnSpc>
                <a:spcPts val="2800"/>
              </a:lnSpc>
              <a:spcBef>
                <a:spcPct val="0"/>
              </a:spcBef>
            </a:pPr>
            <a:r>
              <a:rPr lang="en-US" sz="2000">
                <a:solidFill>
                  <a:srgbClr val="1C1C1C"/>
                </a:solidFill>
                <a:latin typeface="Raleway"/>
                <a:ea typeface="Raleway"/>
                <a:cs typeface="Raleway"/>
                <a:sym typeface="Raleway"/>
              </a:rPr>
              <a:t>ELE</a:t>
            </a:r>
            <a:r>
              <a:rPr lang="en-US" sz="2000">
                <a:solidFill>
                  <a:srgbClr val="1C1C1C"/>
                </a:solidFill>
                <a:latin typeface="Raleway"/>
                <a:ea typeface="Raleway"/>
                <a:cs typeface="Raleway"/>
                <a:sym typeface="Raleway"/>
              </a:rPr>
              <a:t> ELIMINA AS PLANILHAS E PERMITE A CHAMADA EM 3 CLIQUES</a:t>
            </a:r>
          </a:p>
        </p:txBody>
      </p:sp>
      <p:sp>
        <p:nvSpPr>
          <p:cNvPr name="TextBox 14" id="14"/>
          <p:cNvSpPr txBox="true"/>
          <p:nvPr/>
        </p:nvSpPr>
        <p:spPr>
          <a:xfrm rot="0">
            <a:off x="7180408" y="8037286"/>
            <a:ext cx="3927185" cy="1063625"/>
          </a:xfrm>
          <a:prstGeom prst="rect">
            <a:avLst/>
          </a:prstGeom>
        </p:spPr>
        <p:txBody>
          <a:bodyPr anchor="t" rtlCol="false" tIns="0" lIns="0" bIns="0" rIns="0">
            <a:spAutoFit/>
          </a:bodyPr>
          <a:lstStyle/>
          <a:p>
            <a:pPr algn="l">
              <a:lnSpc>
                <a:spcPts val="2800"/>
              </a:lnSpc>
            </a:pPr>
            <a:r>
              <a:rPr lang="en-US" sz="2000">
                <a:solidFill>
                  <a:srgbClr val="1C1C1C"/>
                </a:solidFill>
                <a:latin typeface="Raleway"/>
                <a:ea typeface="Raleway"/>
                <a:cs typeface="Raleway"/>
                <a:sym typeface="Raleway"/>
              </a:rPr>
              <a:t>DE MANEIRA DIÁRIA, SICRONIZADO E AUTOMATIZADO</a:t>
            </a:r>
          </a:p>
        </p:txBody>
      </p:sp>
      <p:sp>
        <p:nvSpPr>
          <p:cNvPr name="TextBox 15" id="15"/>
          <p:cNvSpPr txBox="true"/>
          <p:nvPr/>
        </p:nvSpPr>
        <p:spPr>
          <a:xfrm rot="0">
            <a:off x="12903483" y="8188098"/>
            <a:ext cx="3568420" cy="1768475"/>
          </a:xfrm>
          <a:prstGeom prst="rect">
            <a:avLst/>
          </a:prstGeom>
        </p:spPr>
        <p:txBody>
          <a:bodyPr anchor="t" rtlCol="false" tIns="0" lIns="0" bIns="0" rIns="0">
            <a:spAutoFit/>
          </a:bodyPr>
          <a:lstStyle/>
          <a:p>
            <a:pPr algn="l">
              <a:lnSpc>
                <a:spcPts val="2800"/>
              </a:lnSpc>
              <a:spcBef>
                <a:spcPct val="0"/>
              </a:spcBef>
            </a:pPr>
            <a:r>
              <a:rPr lang="en-US" sz="2000">
                <a:solidFill>
                  <a:srgbClr val="1C1C1C"/>
                </a:solidFill>
                <a:latin typeface="Raleway"/>
                <a:ea typeface="Raleway"/>
                <a:cs typeface="Raleway"/>
                <a:sym typeface="Raleway"/>
              </a:rPr>
              <a:t>COM UM BOM FUNCIONAMETO PRODUTIVO. ATÉ MESMO OFFLINE, GARANTINDO A INFRAESTRUTURA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2927523" y="4673182"/>
            <a:ext cx="24143047" cy="24143047"/>
          </a:xfrm>
          <a:custGeom>
            <a:avLst/>
            <a:gdLst/>
            <a:ahLst/>
            <a:cxnLst/>
            <a:rect r="r" b="b" t="t" l="l"/>
            <a:pathLst>
              <a:path h="24143047" w="24143047">
                <a:moveTo>
                  <a:pt x="0" y="0"/>
                </a:moveTo>
                <a:lnTo>
                  <a:pt x="24143046" y="0"/>
                </a:lnTo>
                <a:lnTo>
                  <a:pt x="24143046" y="24143046"/>
                </a:lnTo>
                <a:lnTo>
                  <a:pt x="0" y="24143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40848" y="7534385"/>
            <a:ext cx="17006305" cy="17006305"/>
          </a:xfrm>
          <a:custGeom>
            <a:avLst/>
            <a:gdLst/>
            <a:ahLst/>
            <a:cxnLst/>
            <a:rect r="r" b="b" t="t" l="l"/>
            <a:pathLst>
              <a:path h="17006305" w="17006305">
                <a:moveTo>
                  <a:pt x="0" y="0"/>
                </a:moveTo>
                <a:lnTo>
                  <a:pt x="17006304" y="0"/>
                </a:lnTo>
                <a:lnTo>
                  <a:pt x="17006304" y="17006305"/>
                </a:lnTo>
                <a:lnTo>
                  <a:pt x="0" y="170063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294857" y="5965231"/>
            <a:ext cx="18831232" cy="18831232"/>
          </a:xfrm>
          <a:custGeom>
            <a:avLst/>
            <a:gdLst/>
            <a:ahLst/>
            <a:cxnLst/>
            <a:rect r="r" b="b" t="t" l="l"/>
            <a:pathLst>
              <a:path h="18831232" w="18831232">
                <a:moveTo>
                  <a:pt x="0" y="0"/>
                </a:moveTo>
                <a:lnTo>
                  <a:pt x="18831232" y="0"/>
                </a:lnTo>
                <a:lnTo>
                  <a:pt x="18831232" y="18831232"/>
                </a:lnTo>
                <a:lnTo>
                  <a:pt x="0" y="18831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3608897" y="3550065"/>
            <a:ext cx="11316529" cy="3590526"/>
          </a:xfrm>
          <a:prstGeom prst="rect">
            <a:avLst/>
          </a:prstGeom>
        </p:spPr>
        <p:txBody>
          <a:bodyPr anchor="t" rtlCol="false" tIns="0" lIns="0" bIns="0" rIns="0">
            <a:spAutoFit/>
          </a:bodyPr>
          <a:lstStyle/>
          <a:p>
            <a:pPr algn="ctr">
              <a:lnSpc>
                <a:spcPts val="13842"/>
              </a:lnSpc>
            </a:pPr>
            <a:r>
              <a:rPr lang="en-US" b="true" sz="13705" spc="-740">
                <a:gradFill>
                  <a:gsLst>
                    <a:gs pos="0">
                      <a:srgbClr val="AED6E4">
                        <a:alpha val="100000"/>
                      </a:srgbClr>
                    </a:gs>
                    <a:gs pos="100000">
                      <a:srgbClr val="FFFFFF">
                        <a:alpha val="100000"/>
                      </a:srgbClr>
                    </a:gs>
                  </a:gsLst>
                  <a:lin ang="0"/>
                </a:gradFill>
                <a:latin typeface="TT Firs Neue Bold"/>
                <a:ea typeface="TT Firs Neue Bold"/>
                <a:cs typeface="TT Firs Neue Bold"/>
                <a:sym typeface="TT Firs Neue Bold"/>
              </a:rPr>
              <a:t>CORPO DICENTE</a:t>
            </a:r>
          </a:p>
        </p:txBody>
      </p:sp>
      <p:grpSp>
        <p:nvGrpSpPr>
          <p:cNvPr name="Group 7" id="7"/>
          <p:cNvGrpSpPr/>
          <p:nvPr/>
        </p:nvGrpSpPr>
        <p:grpSpPr>
          <a:xfrm rot="0">
            <a:off x="6288255" y="2318859"/>
            <a:ext cx="5957813" cy="848988"/>
            <a:chOff x="0" y="0"/>
            <a:chExt cx="7943751" cy="1131985"/>
          </a:xfrm>
        </p:grpSpPr>
        <p:sp>
          <p:nvSpPr>
            <p:cNvPr name="Freeform 8" id="8"/>
            <p:cNvSpPr/>
            <p:nvPr/>
          </p:nvSpPr>
          <p:spPr>
            <a:xfrm flipH="false" flipV="false" rot="0">
              <a:off x="0" y="0"/>
              <a:ext cx="7943751" cy="1131985"/>
            </a:xfrm>
            <a:custGeom>
              <a:avLst/>
              <a:gdLst/>
              <a:ahLst/>
              <a:cxnLst/>
              <a:rect r="r" b="b" t="t" l="l"/>
              <a:pathLst>
                <a:path h="1131985" w="7943751">
                  <a:moveTo>
                    <a:pt x="0" y="0"/>
                  </a:moveTo>
                  <a:lnTo>
                    <a:pt x="7943751" y="0"/>
                  </a:lnTo>
                  <a:lnTo>
                    <a:pt x="7943751" y="1131985"/>
                  </a:lnTo>
                  <a:lnTo>
                    <a:pt x="0" y="1131985"/>
                  </a:lnTo>
                  <a:lnTo>
                    <a:pt x="0" y="0"/>
                  </a:lnTo>
                  <a:close/>
                </a:path>
              </a:pathLst>
            </a:custGeom>
            <a:blipFill>
              <a:blip r:embed="rId9">
                <a:alphaModFix amt="63000"/>
              </a:blip>
              <a:stretch>
                <a:fillRect l="0" t="0" r="0" b="0"/>
              </a:stretch>
            </a:blipFill>
          </p:spPr>
        </p:sp>
        <p:sp>
          <p:nvSpPr>
            <p:cNvPr name="Freeform 9" id="9"/>
            <p:cNvSpPr/>
            <p:nvPr/>
          </p:nvSpPr>
          <p:spPr>
            <a:xfrm flipH="false" flipV="false" rot="0">
              <a:off x="7105447" y="314160"/>
              <a:ext cx="496279" cy="496279"/>
            </a:xfrm>
            <a:custGeom>
              <a:avLst/>
              <a:gdLst/>
              <a:ahLst/>
              <a:cxnLst/>
              <a:rect r="r" b="b" t="t" l="l"/>
              <a:pathLst>
                <a:path h="496279" w="496279">
                  <a:moveTo>
                    <a:pt x="0" y="0"/>
                  </a:moveTo>
                  <a:lnTo>
                    <a:pt x="496279" y="0"/>
                  </a:lnTo>
                  <a:lnTo>
                    <a:pt x="496279" y="496279"/>
                  </a:lnTo>
                  <a:lnTo>
                    <a:pt x="0" y="496279"/>
                  </a:lnTo>
                  <a:lnTo>
                    <a:pt x="0" y="0"/>
                  </a:lnTo>
                  <a:close/>
                </a:path>
              </a:pathLst>
            </a:custGeom>
            <a:blipFill>
              <a:blip r:embed="rId10"/>
              <a:stretch>
                <a:fillRect l="0" t="0" r="0" b="0"/>
              </a:stretch>
            </a:blipFill>
          </p:spPr>
        </p:sp>
        <p:sp>
          <p:nvSpPr>
            <p:cNvPr name="TextBox 10" id="10"/>
            <p:cNvSpPr txBox="true"/>
            <p:nvPr/>
          </p:nvSpPr>
          <p:spPr>
            <a:xfrm rot="0">
              <a:off x="2317400" y="297534"/>
              <a:ext cx="3637382" cy="512905"/>
            </a:xfrm>
            <a:prstGeom prst="rect">
              <a:avLst/>
            </a:prstGeom>
          </p:spPr>
          <p:txBody>
            <a:bodyPr anchor="t" rtlCol="false" tIns="0" lIns="0" bIns="0" rIns="0">
              <a:spAutoFit/>
            </a:bodyPr>
            <a:lstStyle/>
            <a:p>
              <a:pPr algn="l">
                <a:lnSpc>
                  <a:spcPts val="2845"/>
                </a:lnSpc>
              </a:pPr>
              <a:r>
                <a:rPr lang="en-US" sz="2816" spc="-152">
                  <a:gradFill>
                    <a:gsLst>
                      <a:gs pos="0">
                        <a:srgbClr val="C6C6C6">
                          <a:alpha val="100000"/>
                        </a:srgbClr>
                      </a:gs>
                      <a:gs pos="100000">
                        <a:srgbClr val="FFFFFF">
                          <a:alpha val="100000"/>
                        </a:srgbClr>
                      </a:gs>
                    </a:gsLst>
                    <a:lin ang="0"/>
                  </a:gradFill>
                  <a:latin typeface="TT Firs Neue"/>
                  <a:ea typeface="TT Firs Neue"/>
                  <a:cs typeface="TT Firs Neue"/>
                  <a:sym typeface="TT Firs Neue"/>
                </a:rPr>
                <a:t>FabricaHub Para</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080432" y="4509769"/>
            <a:ext cx="15109372" cy="15109372"/>
          </a:xfrm>
          <a:custGeom>
            <a:avLst/>
            <a:gdLst/>
            <a:ahLst/>
            <a:cxnLst/>
            <a:rect r="r" b="b" t="t" l="l"/>
            <a:pathLst>
              <a:path h="15109372" w="15109372">
                <a:moveTo>
                  <a:pt x="0" y="0"/>
                </a:moveTo>
                <a:lnTo>
                  <a:pt x="15109371" y="0"/>
                </a:lnTo>
                <a:lnTo>
                  <a:pt x="15109371" y="15109372"/>
                </a:lnTo>
                <a:lnTo>
                  <a:pt x="0" y="15109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56168" y="2716181"/>
            <a:ext cx="9085664" cy="7198188"/>
          </a:xfrm>
          <a:custGeom>
            <a:avLst/>
            <a:gdLst/>
            <a:ahLst/>
            <a:cxnLst/>
            <a:rect r="r" b="b" t="t" l="l"/>
            <a:pathLst>
              <a:path h="7198188" w="9085664">
                <a:moveTo>
                  <a:pt x="0" y="0"/>
                </a:moveTo>
                <a:lnTo>
                  <a:pt x="9085664" y="0"/>
                </a:lnTo>
                <a:lnTo>
                  <a:pt x="9085664" y="7198188"/>
                </a:lnTo>
                <a:lnTo>
                  <a:pt x="0" y="7198188"/>
                </a:lnTo>
                <a:lnTo>
                  <a:pt x="0" y="0"/>
                </a:lnTo>
                <a:close/>
              </a:path>
            </a:pathLst>
          </a:custGeom>
          <a:blipFill>
            <a:blip r:embed="rId5">
              <a:alphaModFix amt="32999"/>
            </a:blip>
            <a:stretch>
              <a:fillRect l="-13170" t="0" r="-13170" b="0"/>
            </a:stretch>
          </a:blipFill>
        </p:spPr>
      </p:sp>
      <p:sp>
        <p:nvSpPr>
          <p:cNvPr name="Freeform 5" id="5"/>
          <p:cNvSpPr/>
          <p:nvPr/>
        </p:nvSpPr>
        <p:spPr>
          <a:xfrm flipH="false" flipV="false" rot="0">
            <a:off x="10108144" y="2792940"/>
            <a:ext cx="7497516" cy="7052745"/>
          </a:xfrm>
          <a:custGeom>
            <a:avLst/>
            <a:gdLst/>
            <a:ahLst/>
            <a:cxnLst/>
            <a:rect r="r" b="b" t="t" l="l"/>
            <a:pathLst>
              <a:path h="7052745" w="7497516">
                <a:moveTo>
                  <a:pt x="0" y="0"/>
                </a:moveTo>
                <a:lnTo>
                  <a:pt x="7497516" y="0"/>
                </a:lnTo>
                <a:lnTo>
                  <a:pt x="7497516" y="7052745"/>
                </a:lnTo>
                <a:lnTo>
                  <a:pt x="0" y="7052745"/>
                </a:lnTo>
                <a:lnTo>
                  <a:pt x="0" y="0"/>
                </a:lnTo>
                <a:close/>
              </a:path>
            </a:pathLst>
          </a:custGeom>
          <a:blipFill>
            <a:blip r:embed="rId6">
              <a:alphaModFix amt="32999"/>
            </a:blip>
            <a:stretch>
              <a:fillRect l="-68904" t="0" r="-72295" b="0"/>
            </a:stretch>
          </a:blipFill>
        </p:spPr>
      </p:sp>
      <p:sp>
        <p:nvSpPr>
          <p:cNvPr name="Freeform 6" id="6"/>
          <p:cNvSpPr/>
          <p:nvPr/>
        </p:nvSpPr>
        <p:spPr>
          <a:xfrm flipH="false" flipV="false" rot="0">
            <a:off x="-13485660" y="-2769470"/>
            <a:ext cx="15109372" cy="15109372"/>
          </a:xfrm>
          <a:custGeom>
            <a:avLst/>
            <a:gdLst/>
            <a:ahLst/>
            <a:cxnLst/>
            <a:rect r="r" b="b" t="t" l="l"/>
            <a:pathLst>
              <a:path h="15109372" w="15109372">
                <a:moveTo>
                  <a:pt x="0" y="0"/>
                </a:moveTo>
                <a:lnTo>
                  <a:pt x="15109372" y="0"/>
                </a:lnTo>
                <a:lnTo>
                  <a:pt x="15109372" y="15109372"/>
                </a:lnTo>
                <a:lnTo>
                  <a:pt x="0" y="15109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165765" y="1152525"/>
            <a:ext cx="14552135" cy="951296"/>
          </a:xfrm>
          <a:prstGeom prst="rect">
            <a:avLst/>
          </a:prstGeom>
        </p:spPr>
        <p:txBody>
          <a:bodyPr anchor="t" rtlCol="false" tIns="0" lIns="0" bIns="0" rIns="0">
            <a:spAutoFit/>
          </a:bodyPr>
          <a:lstStyle/>
          <a:p>
            <a:pPr algn="l">
              <a:lnSpc>
                <a:spcPts val="7125"/>
              </a:lnSpc>
            </a:pPr>
            <a:r>
              <a:rPr lang="en-US" b="true" sz="7055" spc="-380">
                <a:gradFill>
                  <a:gsLst>
                    <a:gs pos="0">
                      <a:srgbClr val="AED6E4">
                        <a:alpha val="100000"/>
                      </a:srgbClr>
                    </a:gs>
                    <a:gs pos="100000">
                      <a:srgbClr val="FFFFFF">
                        <a:alpha val="100000"/>
                      </a:srgbClr>
                    </a:gs>
                  </a:gsLst>
                  <a:lin ang="0"/>
                </a:gradFill>
                <a:latin typeface="TT Firs Neue Bold"/>
                <a:ea typeface="TT Firs Neue Bold"/>
                <a:cs typeface="TT Firs Neue Bold"/>
                <a:sym typeface="TT Firs Neue Bold"/>
              </a:rPr>
              <a:t>A DIFICULDADE PARA OS ALUNOS</a:t>
            </a:r>
          </a:p>
        </p:txBody>
      </p:sp>
      <p:sp>
        <p:nvSpPr>
          <p:cNvPr name="TextBox 8" id="8"/>
          <p:cNvSpPr txBox="true"/>
          <p:nvPr/>
        </p:nvSpPr>
        <p:spPr>
          <a:xfrm rot="0">
            <a:off x="10562627" y="3209914"/>
            <a:ext cx="6842816" cy="343622"/>
          </a:xfrm>
          <a:prstGeom prst="rect">
            <a:avLst/>
          </a:prstGeom>
        </p:spPr>
        <p:txBody>
          <a:bodyPr anchor="t" rtlCol="false" tIns="0" lIns="0" bIns="0" rIns="0">
            <a:spAutoFit/>
          </a:bodyPr>
          <a:lstStyle/>
          <a:p>
            <a:pPr algn="l">
              <a:lnSpc>
                <a:spcPts val="2745"/>
              </a:lnSpc>
            </a:pPr>
            <a:r>
              <a:rPr lang="en-US" sz="2196" spc="-118">
                <a:gradFill>
                  <a:gsLst>
                    <a:gs pos="0">
                      <a:srgbClr val="C6C6C6">
                        <a:alpha val="100000"/>
                      </a:srgbClr>
                    </a:gs>
                    <a:gs pos="100000">
                      <a:srgbClr val="FFFFFF">
                        <a:alpha val="100000"/>
                      </a:srgbClr>
                    </a:gs>
                  </a:gsLst>
                  <a:lin ang="0"/>
                </a:gradFill>
                <a:latin typeface="TT Firs Neue"/>
                <a:ea typeface="TT Firs Neue"/>
                <a:cs typeface="TT Firs Neue"/>
                <a:sym typeface="TT Firs Neue"/>
              </a:rPr>
              <a:t>Você já teve alguma surpresa desagradável com faltas? </a:t>
            </a:r>
          </a:p>
        </p:txBody>
      </p:sp>
      <p:grpSp>
        <p:nvGrpSpPr>
          <p:cNvPr name="Group 9" id="9"/>
          <p:cNvGrpSpPr/>
          <p:nvPr/>
        </p:nvGrpSpPr>
        <p:grpSpPr>
          <a:xfrm rot="0">
            <a:off x="12080432" y="4165874"/>
            <a:ext cx="3714615" cy="3714615"/>
            <a:chOff x="0" y="0"/>
            <a:chExt cx="4952821" cy="4952821"/>
          </a:xfrm>
        </p:grpSpPr>
        <p:sp>
          <p:nvSpPr>
            <p:cNvPr name="Freeform 10" id="10"/>
            <p:cNvSpPr/>
            <p:nvPr/>
          </p:nvSpPr>
          <p:spPr>
            <a:xfrm flipH="false" flipV="false" rot="0">
              <a:off x="0" y="0"/>
              <a:ext cx="4952821" cy="4952821"/>
            </a:xfrm>
            <a:custGeom>
              <a:avLst/>
              <a:gdLst/>
              <a:ahLst/>
              <a:cxnLst/>
              <a:rect r="r" b="b" t="t" l="l"/>
              <a:pathLst>
                <a:path h="4952821" w="4952821">
                  <a:moveTo>
                    <a:pt x="0" y="0"/>
                  </a:moveTo>
                  <a:lnTo>
                    <a:pt x="4952821" y="0"/>
                  </a:lnTo>
                  <a:lnTo>
                    <a:pt x="4952821" y="4952821"/>
                  </a:lnTo>
                  <a:lnTo>
                    <a:pt x="0" y="4952821"/>
                  </a:lnTo>
                  <a:lnTo>
                    <a:pt x="0" y="0"/>
                  </a:lnTo>
                  <a:close/>
                </a:path>
              </a:pathLst>
            </a:custGeom>
            <a:blipFill>
              <a:blip r:embed="rId7">
                <a:alphaModFix amt="43000"/>
              </a:blip>
              <a:stretch>
                <a:fillRect l="0" t="0" r="0" b="0"/>
              </a:stretch>
            </a:blipFill>
          </p:spPr>
        </p:sp>
        <p:pic>
          <p:nvPicPr>
            <p:cNvPr name="Picture 11" id="11"/>
            <p:cNvPicPr>
              <a:picLocks noChangeAspect="true"/>
            </p:cNvPicPr>
            <p:nvPr/>
          </p:nvPicPr>
          <p:blipFill>
            <a:blip r:embed="rId8"/>
            <a:stretch>
              <a:fillRect/>
            </a:stretch>
          </p:blipFill>
          <p:spPr>
            <a:xfrm rot="0">
              <a:off x="-444980" y="-296050"/>
              <a:ext cx="5718930" cy="5597725"/>
            </a:xfrm>
            <a:prstGeom prst="rect">
              <a:avLst/>
            </a:prstGeom>
          </p:spPr>
        </p:pic>
      </p:grpSp>
      <p:pic>
        <p:nvPicPr>
          <p:cNvPr name="Picture 12" id="12"/>
          <p:cNvPicPr>
            <a:picLocks noChangeAspect="true"/>
          </p:cNvPicPr>
          <p:nvPr/>
        </p:nvPicPr>
        <p:blipFill>
          <a:blip r:embed="rId9"/>
          <a:stretch>
            <a:fillRect/>
          </a:stretch>
        </p:blipFill>
        <p:spPr>
          <a:xfrm rot="0">
            <a:off x="163740" y="2184314"/>
            <a:ext cx="9470521" cy="8450581"/>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0991821" y="-2411186"/>
            <a:ext cx="15109372" cy="15109372"/>
          </a:xfrm>
          <a:custGeom>
            <a:avLst/>
            <a:gdLst/>
            <a:ahLst/>
            <a:cxnLst/>
            <a:rect r="r" b="b" t="t" l="l"/>
            <a:pathLst>
              <a:path h="15109372" w="15109372">
                <a:moveTo>
                  <a:pt x="0" y="0"/>
                </a:moveTo>
                <a:lnTo>
                  <a:pt x="15109372" y="0"/>
                </a:lnTo>
                <a:lnTo>
                  <a:pt x="15109372" y="15109372"/>
                </a:lnTo>
                <a:lnTo>
                  <a:pt x="0" y="151093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394033" y="-222488"/>
            <a:ext cx="6387416" cy="11168606"/>
          </a:xfrm>
          <a:custGeom>
            <a:avLst/>
            <a:gdLst/>
            <a:ahLst/>
            <a:cxnLst/>
            <a:rect r="r" b="b" t="t" l="l"/>
            <a:pathLst>
              <a:path h="11168606" w="6387416">
                <a:moveTo>
                  <a:pt x="0" y="0"/>
                </a:moveTo>
                <a:lnTo>
                  <a:pt x="6387416" y="0"/>
                </a:lnTo>
                <a:lnTo>
                  <a:pt x="6387416" y="11168606"/>
                </a:lnTo>
                <a:lnTo>
                  <a:pt x="0" y="11168606"/>
                </a:lnTo>
                <a:lnTo>
                  <a:pt x="0" y="0"/>
                </a:lnTo>
                <a:close/>
              </a:path>
            </a:pathLst>
          </a:custGeom>
          <a:blipFill>
            <a:blip r:embed="rId5">
              <a:alphaModFix amt="54000"/>
            </a:blip>
            <a:stretch>
              <a:fillRect l="-40470" t="0" r="-34382" b="0"/>
            </a:stretch>
          </a:blipFill>
        </p:spPr>
      </p:sp>
      <p:sp>
        <p:nvSpPr>
          <p:cNvPr name="Freeform 5" id="5"/>
          <p:cNvSpPr/>
          <p:nvPr/>
        </p:nvSpPr>
        <p:spPr>
          <a:xfrm flipH="false" flipV="false" rot="0">
            <a:off x="7296228" y="4458583"/>
            <a:ext cx="7654033" cy="4799717"/>
          </a:xfrm>
          <a:custGeom>
            <a:avLst/>
            <a:gdLst/>
            <a:ahLst/>
            <a:cxnLst/>
            <a:rect r="r" b="b" t="t" l="l"/>
            <a:pathLst>
              <a:path h="4799717" w="7654033">
                <a:moveTo>
                  <a:pt x="0" y="0"/>
                </a:moveTo>
                <a:lnTo>
                  <a:pt x="7654033" y="0"/>
                </a:lnTo>
                <a:lnTo>
                  <a:pt x="7654033" y="4799717"/>
                </a:lnTo>
                <a:lnTo>
                  <a:pt x="0" y="4799717"/>
                </a:lnTo>
                <a:lnTo>
                  <a:pt x="0" y="0"/>
                </a:lnTo>
                <a:close/>
              </a:path>
            </a:pathLst>
          </a:custGeom>
          <a:blipFill>
            <a:blip r:embed="rId6">
              <a:alphaModFix amt="32999"/>
            </a:blip>
            <a:stretch>
              <a:fillRect l="0" t="0" r="0" b="0"/>
            </a:stretch>
          </a:blipFill>
        </p:spPr>
      </p:sp>
      <p:sp>
        <p:nvSpPr>
          <p:cNvPr name="Freeform 6" id="6"/>
          <p:cNvSpPr/>
          <p:nvPr/>
        </p:nvSpPr>
        <p:spPr>
          <a:xfrm flipH="false" flipV="false" rot="0">
            <a:off x="15527096" y="4458583"/>
            <a:ext cx="7654033" cy="4799717"/>
          </a:xfrm>
          <a:custGeom>
            <a:avLst/>
            <a:gdLst/>
            <a:ahLst/>
            <a:cxnLst/>
            <a:rect r="r" b="b" t="t" l="l"/>
            <a:pathLst>
              <a:path h="4799717" w="7654033">
                <a:moveTo>
                  <a:pt x="0" y="0"/>
                </a:moveTo>
                <a:lnTo>
                  <a:pt x="7654033" y="0"/>
                </a:lnTo>
                <a:lnTo>
                  <a:pt x="7654033" y="4799717"/>
                </a:lnTo>
                <a:lnTo>
                  <a:pt x="0" y="4799717"/>
                </a:lnTo>
                <a:lnTo>
                  <a:pt x="0" y="0"/>
                </a:lnTo>
                <a:close/>
              </a:path>
            </a:pathLst>
          </a:custGeom>
          <a:blipFill>
            <a:blip r:embed="rId6">
              <a:alphaModFix amt="32999"/>
            </a:blip>
            <a:stretch>
              <a:fillRect l="0" t="0" r="0" b="0"/>
            </a:stretch>
          </a:blipFill>
        </p:spPr>
      </p:sp>
      <p:sp>
        <p:nvSpPr>
          <p:cNvPr name="Freeform 7" id="7"/>
          <p:cNvSpPr/>
          <p:nvPr/>
        </p:nvSpPr>
        <p:spPr>
          <a:xfrm flipH="false" flipV="false" rot="0">
            <a:off x="16352045" y="5362219"/>
            <a:ext cx="4949075" cy="3103483"/>
          </a:xfrm>
          <a:custGeom>
            <a:avLst/>
            <a:gdLst/>
            <a:ahLst/>
            <a:cxnLst/>
            <a:rect r="r" b="b" t="t" l="l"/>
            <a:pathLst>
              <a:path h="3103483" w="4949075">
                <a:moveTo>
                  <a:pt x="0" y="0"/>
                </a:moveTo>
                <a:lnTo>
                  <a:pt x="4949076" y="0"/>
                </a:lnTo>
                <a:lnTo>
                  <a:pt x="4949076" y="3103483"/>
                </a:lnTo>
                <a:lnTo>
                  <a:pt x="0" y="3103483"/>
                </a:lnTo>
                <a:lnTo>
                  <a:pt x="0" y="0"/>
                </a:lnTo>
                <a:close/>
              </a:path>
            </a:pathLst>
          </a:custGeom>
          <a:blipFill>
            <a:blip r:embed="rId6">
              <a:alphaModFix amt="59000"/>
            </a:blip>
            <a:stretch>
              <a:fillRect l="0" t="0" r="0" b="0"/>
            </a:stretch>
          </a:blipFill>
        </p:spPr>
      </p:sp>
      <p:sp>
        <p:nvSpPr>
          <p:cNvPr name="Freeform 8" id="8"/>
          <p:cNvSpPr/>
          <p:nvPr/>
        </p:nvSpPr>
        <p:spPr>
          <a:xfrm flipH="false" flipV="false" rot="0">
            <a:off x="7856009" y="5877373"/>
            <a:ext cx="4021825" cy="583165"/>
          </a:xfrm>
          <a:custGeom>
            <a:avLst/>
            <a:gdLst/>
            <a:ahLst/>
            <a:cxnLst/>
            <a:rect r="r" b="b" t="t" l="l"/>
            <a:pathLst>
              <a:path h="583165" w="4021825">
                <a:moveTo>
                  <a:pt x="0" y="0"/>
                </a:moveTo>
                <a:lnTo>
                  <a:pt x="4021825" y="0"/>
                </a:lnTo>
                <a:lnTo>
                  <a:pt x="4021825" y="583165"/>
                </a:lnTo>
                <a:lnTo>
                  <a:pt x="0" y="5831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7856009" y="6624510"/>
            <a:ext cx="4021825" cy="583165"/>
          </a:xfrm>
          <a:custGeom>
            <a:avLst/>
            <a:gdLst/>
            <a:ahLst/>
            <a:cxnLst/>
            <a:rect r="r" b="b" t="t" l="l"/>
            <a:pathLst>
              <a:path h="583165" w="4021825">
                <a:moveTo>
                  <a:pt x="0" y="0"/>
                </a:moveTo>
                <a:lnTo>
                  <a:pt x="4021825" y="0"/>
                </a:lnTo>
                <a:lnTo>
                  <a:pt x="4021825" y="583164"/>
                </a:lnTo>
                <a:lnTo>
                  <a:pt x="0" y="5831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8721670" y="5877373"/>
            <a:ext cx="4021825" cy="583165"/>
          </a:xfrm>
          <a:custGeom>
            <a:avLst/>
            <a:gdLst/>
            <a:ahLst/>
            <a:cxnLst/>
            <a:rect r="r" b="b" t="t" l="l"/>
            <a:pathLst>
              <a:path h="583165" w="4021825">
                <a:moveTo>
                  <a:pt x="0" y="0"/>
                </a:moveTo>
                <a:lnTo>
                  <a:pt x="4021825" y="0"/>
                </a:lnTo>
                <a:lnTo>
                  <a:pt x="4021825" y="583165"/>
                </a:lnTo>
                <a:lnTo>
                  <a:pt x="0" y="5831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0334860" y="5877373"/>
            <a:ext cx="4021825" cy="583165"/>
          </a:xfrm>
          <a:custGeom>
            <a:avLst/>
            <a:gdLst/>
            <a:ahLst/>
            <a:cxnLst/>
            <a:rect r="r" b="b" t="t" l="l"/>
            <a:pathLst>
              <a:path h="583165" w="4021825">
                <a:moveTo>
                  <a:pt x="0" y="0"/>
                </a:moveTo>
                <a:lnTo>
                  <a:pt x="4021825" y="0"/>
                </a:lnTo>
                <a:lnTo>
                  <a:pt x="4021825" y="583165"/>
                </a:lnTo>
                <a:lnTo>
                  <a:pt x="0" y="5831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8721670" y="6624510"/>
            <a:ext cx="4021825" cy="583165"/>
          </a:xfrm>
          <a:custGeom>
            <a:avLst/>
            <a:gdLst/>
            <a:ahLst/>
            <a:cxnLst/>
            <a:rect r="r" b="b" t="t" l="l"/>
            <a:pathLst>
              <a:path h="583165" w="4021825">
                <a:moveTo>
                  <a:pt x="0" y="0"/>
                </a:moveTo>
                <a:lnTo>
                  <a:pt x="4021825" y="0"/>
                </a:lnTo>
                <a:lnTo>
                  <a:pt x="4021825" y="583164"/>
                </a:lnTo>
                <a:lnTo>
                  <a:pt x="0" y="5831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334860" y="6624510"/>
            <a:ext cx="4021825" cy="583165"/>
          </a:xfrm>
          <a:custGeom>
            <a:avLst/>
            <a:gdLst/>
            <a:ahLst/>
            <a:cxnLst/>
            <a:rect r="r" b="b" t="t" l="l"/>
            <a:pathLst>
              <a:path h="583165" w="4021825">
                <a:moveTo>
                  <a:pt x="0" y="0"/>
                </a:moveTo>
                <a:lnTo>
                  <a:pt x="4021825" y="0"/>
                </a:lnTo>
                <a:lnTo>
                  <a:pt x="4021825" y="583164"/>
                </a:lnTo>
                <a:lnTo>
                  <a:pt x="0" y="5831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7856009" y="7371647"/>
            <a:ext cx="4021825" cy="583165"/>
          </a:xfrm>
          <a:custGeom>
            <a:avLst/>
            <a:gdLst/>
            <a:ahLst/>
            <a:cxnLst/>
            <a:rect r="r" b="b" t="t" l="l"/>
            <a:pathLst>
              <a:path h="583165" w="4021825">
                <a:moveTo>
                  <a:pt x="0" y="0"/>
                </a:moveTo>
                <a:lnTo>
                  <a:pt x="4021825" y="0"/>
                </a:lnTo>
                <a:lnTo>
                  <a:pt x="4021825" y="583164"/>
                </a:lnTo>
                <a:lnTo>
                  <a:pt x="0" y="5831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8721670" y="7371647"/>
            <a:ext cx="4021825" cy="583165"/>
          </a:xfrm>
          <a:custGeom>
            <a:avLst/>
            <a:gdLst/>
            <a:ahLst/>
            <a:cxnLst/>
            <a:rect r="r" b="b" t="t" l="l"/>
            <a:pathLst>
              <a:path h="583165" w="4021825">
                <a:moveTo>
                  <a:pt x="0" y="0"/>
                </a:moveTo>
                <a:lnTo>
                  <a:pt x="4021825" y="0"/>
                </a:lnTo>
                <a:lnTo>
                  <a:pt x="4021825" y="583164"/>
                </a:lnTo>
                <a:lnTo>
                  <a:pt x="0" y="5831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0334860" y="7371647"/>
            <a:ext cx="4021825" cy="583165"/>
          </a:xfrm>
          <a:custGeom>
            <a:avLst/>
            <a:gdLst/>
            <a:ahLst/>
            <a:cxnLst/>
            <a:rect r="r" b="b" t="t" l="l"/>
            <a:pathLst>
              <a:path h="583165" w="4021825">
                <a:moveTo>
                  <a:pt x="0" y="0"/>
                </a:moveTo>
                <a:lnTo>
                  <a:pt x="4021825" y="0"/>
                </a:lnTo>
                <a:lnTo>
                  <a:pt x="4021825" y="583164"/>
                </a:lnTo>
                <a:lnTo>
                  <a:pt x="0" y="5831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7856009" y="8118784"/>
            <a:ext cx="4021825" cy="583165"/>
          </a:xfrm>
          <a:custGeom>
            <a:avLst/>
            <a:gdLst/>
            <a:ahLst/>
            <a:cxnLst/>
            <a:rect r="r" b="b" t="t" l="l"/>
            <a:pathLst>
              <a:path h="583165" w="4021825">
                <a:moveTo>
                  <a:pt x="0" y="0"/>
                </a:moveTo>
                <a:lnTo>
                  <a:pt x="4021825" y="0"/>
                </a:lnTo>
                <a:lnTo>
                  <a:pt x="4021825" y="583164"/>
                </a:lnTo>
                <a:lnTo>
                  <a:pt x="0" y="5831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8721670" y="8118784"/>
            <a:ext cx="4021825" cy="583165"/>
          </a:xfrm>
          <a:custGeom>
            <a:avLst/>
            <a:gdLst/>
            <a:ahLst/>
            <a:cxnLst/>
            <a:rect r="r" b="b" t="t" l="l"/>
            <a:pathLst>
              <a:path h="583165" w="4021825">
                <a:moveTo>
                  <a:pt x="0" y="0"/>
                </a:moveTo>
                <a:lnTo>
                  <a:pt x="4021825" y="0"/>
                </a:lnTo>
                <a:lnTo>
                  <a:pt x="4021825" y="583164"/>
                </a:lnTo>
                <a:lnTo>
                  <a:pt x="0" y="5831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0334860" y="8118784"/>
            <a:ext cx="4021825" cy="583165"/>
          </a:xfrm>
          <a:custGeom>
            <a:avLst/>
            <a:gdLst/>
            <a:ahLst/>
            <a:cxnLst/>
            <a:rect r="r" b="b" t="t" l="l"/>
            <a:pathLst>
              <a:path h="583165" w="4021825">
                <a:moveTo>
                  <a:pt x="0" y="0"/>
                </a:moveTo>
                <a:lnTo>
                  <a:pt x="4021825" y="0"/>
                </a:lnTo>
                <a:lnTo>
                  <a:pt x="4021825" y="583164"/>
                </a:lnTo>
                <a:lnTo>
                  <a:pt x="0" y="5831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3940375" y="4865263"/>
            <a:ext cx="564405" cy="564405"/>
          </a:xfrm>
          <a:custGeom>
            <a:avLst/>
            <a:gdLst/>
            <a:ahLst/>
            <a:cxnLst/>
            <a:rect r="r" b="b" t="t" l="l"/>
            <a:pathLst>
              <a:path h="564405" w="564405">
                <a:moveTo>
                  <a:pt x="0" y="0"/>
                </a:moveTo>
                <a:lnTo>
                  <a:pt x="564405" y="0"/>
                </a:lnTo>
                <a:lnTo>
                  <a:pt x="564405" y="564405"/>
                </a:lnTo>
                <a:lnTo>
                  <a:pt x="0" y="564405"/>
                </a:lnTo>
                <a:lnTo>
                  <a:pt x="0" y="0"/>
                </a:lnTo>
                <a:close/>
              </a:path>
            </a:pathLst>
          </a:custGeom>
          <a:blipFill>
            <a:blip r:embed="rId9"/>
            <a:stretch>
              <a:fillRect l="0" t="0" r="0" b="0"/>
            </a:stretch>
          </a:blipFill>
        </p:spPr>
      </p:sp>
      <p:sp>
        <p:nvSpPr>
          <p:cNvPr name="Freeform 21" id="21"/>
          <p:cNvSpPr/>
          <p:nvPr/>
        </p:nvSpPr>
        <p:spPr>
          <a:xfrm flipH="false" flipV="false" rot="0">
            <a:off x="14107503" y="5035627"/>
            <a:ext cx="224043" cy="224043"/>
          </a:xfrm>
          <a:custGeom>
            <a:avLst/>
            <a:gdLst/>
            <a:ahLst/>
            <a:cxnLst/>
            <a:rect r="r" b="b" t="t" l="l"/>
            <a:pathLst>
              <a:path h="224043" w="224043">
                <a:moveTo>
                  <a:pt x="0" y="0"/>
                </a:moveTo>
                <a:lnTo>
                  <a:pt x="224043" y="0"/>
                </a:lnTo>
                <a:lnTo>
                  <a:pt x="224043" y="224043"/>
                </a:lnTo>
                <a:lnTo>
                  <a:pt x="0" y="2240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79350" y="931142"/>
            <a:ext cx="5240651" cy="8582295"/>
          </a:xfrm>
          <a:custGeom>
            <a:avLst/>
            <a:gdLst/>
            <a:ahLst/>
            <a:cxnLst/>
            <a:rect r="r" b="b" t="t" l="l"/>
            <a:pathLst>
              <a:path h="8582295" w="5240651">
                <a:moveTo>
                  <a:pt x="0" y="0"/>
                </a:moveTo>
                <a:lnTo>
                  <a:pt x="5240650" y="0"/>
                </a:lnTo>
                <a:lnTo>
                  <a:pt x="5240650" y="8582295"/>
                </a:lnTo>
                <a:lnTo>
                  <a:pt x="0" y="8582295"/>
                </a:lnTo>
                <a:lnTo>
                  <a:pt x="0" y="0"/>
                </a:lnTo>
                <a:close/>
              </a:path>
            </a:pathLst>
          </a:custGeom>
          <a:blipFill>
            <a:blip r:embed="rId12"/>
            <a:stretch>
              <a:fillRect l="-4963" t="0" r="-4963" b="0"/>
            </a:stretch>
          </a:blipFill>
        </p:spPr>
      </p:sp>
      <p:sp>
        <p:nvSpPr>
          <p:cNvPr name="TextBox 23" id="23"/>
          <p:cNvSpPr txBox="true"/>
          <p:nvPr/>
        </p:nvSpPr>
        <p:spPr>
          <a:xfrm rot="0">
            <a:off x="7296228" y="775663"/>
            <a:ext cx="10832510" cy="2003998"/>
          </a:xfrm>
          <a:prstGeom prst="rect">
            <a:avLst/>
          </a:prstGeom>
        </p:spPr>
        <p:txBody>
          <a:bodyPr anchor="t" rtlCol="false" tIns="0" lIns="0" bIns="0" rIns="0">
            <a:spAutoFit/>
          </a:bodyPr>
          <a:lstStyle/>
          <a:p>
            <a:pPr algn="l">
              <a:lnSpc>
                <a:spcPts val="7731"/>
              </a:lnSpc>
            </a:pPr>
            <a:r>
              <a:rPr lang="en-US" b="true" sz="7655" spc="-413">
                <a:gradFill>
                  <a:gsLst>
                    <a:gs pos="0">
                      <a:srgbClr val="AED6E4">
                        <a:alpha val="100000"/>
                      </a:srgbClr>
                    </a:gs>
                    <a:gs pos="100000">
                      <a:srgbClr val="FFFFFF">
                        <a:alpha val="100000"/>
                      </a:srgbClr>
                    </a:gs>
                  </a:gsLst>
                  <a:lin ang="0"/>
                </a:gradFill>
                <a:latin typeface="TT Firs Neue Bold"/>
                <a:ea typeface="TT Firs Neue Bold"/>
                <a:cs typeface="TT Firs Neue Bold"/>
                <a:sym typeface="TT Firs Neue Bold"/>
              </a:rPr>
              <a:t>DASHBOARD PARA ESTUDANTE</a:t>
            </a:r>
          </a:p>
        </p:txBody>
      </p:sp>
      <p:sp>
        <p:nvSpPr>
          <p:cNvPr name="TextBox 24" id="24"/>
          <p:cNvSpPr txBox="true"/>
          <p:nvPr/>
        </p:nvSpPr>
        <p:spPr>
          <a:xfrm rot="0">
            <a:off x="7327240" y="3074936"/>
            <a:ext cx="6413008" cy="469247"/>
          </a:xfrm>
          <a:prstGeom prst="rect">
            <a:avLst/>
          </a:prstGeom>
        </p:spPr>
        <p:txBody>
          <a:bodyPr anchor="t" rtlCol="false" tIns="0" lIns="0" bIns="0" rIns="0">
            <a:spAutoFit/>
          </a:bodyPr>
          <a:lstStyle/>
          <a:p>
            <a:pPr algn="l">
              <a:lnSpc>
                <a:spcPts val="3884"/>
              </a:lnSpc>
            </a:pPr>
            <a:r>
              <a:rPr lang="en-US" sz="3011" spc="-162">
                <a:gradFill>
                  <a:gsLst>
                    <a:gs pos="0">
                      <a:srgbClr val="AED6E4">
                        <a:alpha val="100000"/>
                      </a:srgbClr>
                    </a:gs>
                    <a:gs pos="100000">
                      <a:srgbClr val="FFFFFF">
                        <a:alpha val="100000"/>
                      </a:srgbClr>
                    </a:gs>
                  </a:gsLst>
                  <a:lin ang="0"/>
                </a:gradFill>
                <a:latin typeface="TT Firs Neue"/>
                <a:ea typeface="TT Firs Neue"/>
                <a:cs typeface="TT Firs Neue"/>
                <a:sym typeface="TT Firs Neue"/>
              </a:rPr>
              <a:t>Nunca Mais Seja Pego de Surpresa</a:t>
            </a:r>
          </a:p>
        </p:txBody>
      </p:sp>
      <p:sp>
        <p:nvSpPr>
          <p:cNvPr name="TextBox 25" id="25"/>
          <p:cNvSpPr txBox="true"/>
          <p:nvPr/>
        </p:nvSpPr>
        <p:spPr>
          <a:xfrm rot="0">
            <a:off x="7856009" y="5047660"/>
            <a:ext cx="1940686" cy="513425"/>
          </a:xfrm>
          <a:prstGeom prst="rect">
            <a:avLst/>
          </a:prstGeom>
        </p:spPr>
        <p:txBody>
          <a:bodyPr anchor="t" rtlCol="false" tIns="0" lIns="0" bIns="0" rIns="0">
            <a:spAutoFit/>
          </a:bodyPr>
          <a:lstStyle/>
          <a:p>
            <a:pPr algn="l">
              <a:lnSpc>
                <a:spcPts val="3861"/>
              </a:lnSpc>
            </a:pPr>
            <a:r>
              <a:rPr lang="en-US" sz="3823" spc="-206">
                <a:gradFill>
                  <a:gsLst>
                    <a:gs pos="0">
                      <a:srgbClr val="AED6E4">
                        <a:alpha val="100000"/>
                      </a:srgbClr>
                    </a:gs>
                    <a:gs pos="100000">
                      <a:srgbClr val="FFFFFF">
                        <a:alpha val="100000"/>
                      </a:srgbClr>
                    </a:gs>
                  </a:gsLst>
                  <a:lin ang="0"/>
                </a:gradFill>
                <a:latin typeface="TT Firs Neue"/>
                <a:ea typeface="TT Firs Neue"/>
                <a:cs typeface="TT Firs Neue"/>
                <a:sym typeface="TT Firs Neue"/>
              </a:rPr>
              <a:t>Soluções</a:t>
            </a:r>
          </a:p>
        </p:txBody>
      </p:sp>
      <p:sp>
        <p:nvSpPr>
          <p:cNvPr name="TextBox 26" id="26"/>
          <p:cNvSpPr txBox="true"/>
          <p:nvPr/>
        </p:nvSpPr>
        <p:spPr>
          <a:xfrm rot="0">
            <a:off x="8175752" y="6050984"/>
            <a:ext cx="2951288" cy="265286"/>
          </a:xfrm>
          <a:prstGeom prst="rect">
            <a:avLst/>
          </a:prstGeom>
        </p:spPr>
        <p:txBody>
          <a:bodyPr anchor="t" rtlCol="false" tIns="0" lIns="0" bIns="0" rIns="0">
            <a:spAutoFit/>
          </a:bodyPr>
          <a:lstStyle/>
          <a:p>
            <a:pPr algn="l">
              <a:lnSpc>
                <a:spcPts val="2083"/>
              </a:lnSpc>
            </a:pPr>
            <a:r>
              <a:rPr lang="en-US" sz="2062" spc="-111">
                <a:solidFill>
                  <a:srgbClr val="030207"/>
                </a:solidFill>
                <a:latin typeface="TT Firs Neue"/>
                <a:ea typeface="TT Firs Neue"/>
                <a:cs typeface="TT Firs Neue"/>
                <a:sym typeface="TT Firs Neue"/>
              </a:rPr>
              <a:t>Feed com notas e faltas</a:t>
            </a:r>
          </a:p>
        </p:txBody>
      </p:sp>
      <p:sp>
        <p:nvSpPr>
          <p:cNvPr name="TextBox 27" id="27"/>
          <p:cNvSpPr txBox="true"/>
          <p:nvPr/>
        </p:nvSpPr>
        <p:spPr>
          <a:xfrm rot="0">
            <a:off x="8175752" y="6818943"/>
            <a:ext cx="4208120" cy="265286"/>
          </a:xfrm>
          <a:prstGeom prst="rect">
            <a:avLst/>
          </a:prstGeom>
        </p:spPr>
        <p:txBody>
          <a:bodyPr anchor="t" rtlCol="false" tIns="0" lIns="0" bIns="0" rIns="0">
            <a:spAutoFit/>
          </a:bodyPr>
          <a:lstStyle/>
          <a:p>
            <a:pPr algn="l">
              <a:lnSpc>
                <a:spcPts val="2083"/>
              </a:lnSpc>
            </a:pPr>
            <a:r>
              <a:rPr lang="en-US" sz="2062" spc="-111">
                <a:solidFill>
                  <a:srgbClr val="030207"/>
                </a:solidFill>
                <a:latin typeface="TT Firs Neue"/>
                <a:ea typeface="TT Firs Neue"/>
                <a:cs typeface="TT Firs Neue"/>
                <a:sym typeface="TT Firs Neue"/>
              </a:rPr>
              <a:t>Plano de Aulo </a:t>
            </a:r>
          </a:p>
        </p:txBody>
      </p:sp>
      <p:sp>
        <p:nvSpPr>
          <p:cNvPr name="TextBox 28" id="28"/>
          <p:cNvSpPr txBox="true"/>
          <p:nvPr/>
        </p:nvSpPr>
        <p:spPr>
          <a:xfrm rot="0">
            <a:off x="8175752" y="7554399"/>
            <a:ext cx="5096209" cy="265286"/>
          </a:xfrm>
          <a:prstGeom prst="rect">
            <a:avLst/>
          </a:prstGeom>
        </p:spPr>
        <p:txBody>
          <a:bodyPr anchor="t" rtlCol="false" tIns="0" lIns="0" bIns="0" rIns="0">
            <a:spAutoFit/>
          </a:bodyPr>
          <a:lstStyle/>
          <a:p>
            <a:pPr algn="l">
              <a:lnSpc>
                <a:spcPts val="2083"/>
              </a:lnSpc>
            </a:pPr>
            <a:r>
              <a:rPr lang="en-US" sz="2062" spc="-111">
                <a:solidFill>
                  <a:srgbClr val="030207"/>
                </a:solidFill>
                <a:latin typeface="TT Firs Neue"/>
                <a:ea typeface="TT Firs Neue"/>
                <a:cs typeface="TT Firs Neue"/>
                <a:sym typeface="TT Firs Neue"/>
              </a:rPr>
              <a:t>Notificações de Alteração</a:t>
            </a:r>
          </a:p>
        </p:txBody>
      </p:sp>
      <p:sp>
        <p:nvSpPr>
          <p:cNvPr name="TextBox 29" id="29"/>
          <p:cNvSpPr txBox="true"/>
          <p:nvPr/>
        </p:nvSpPr>
        <p:spPr>
          <a:xfrm rot="0">
            <a:off x="8175752" y="8294936"/>
            <a:ext cx="3566087" cy="265286"/>
          </a:xfrm>
          <a:prstGeom prst="rect">
            <a:avLst/>
          </a:prstGeom>
        </p:spPr>
        <p:txBody>
          <a:bodyPr anchor="t" rtlCol="false" tIns="0" lIns="0" bIns="0" rIns="0">
            <a:spAutoFit/>
          </a:bodyPr>
          <a:lstStyle/>
          <a:p>
            <a:pPr algn="l">
              <a:lnSpc>
                <a:spcPts val="2083"/>
              </a:lnSpc>
            </a:pPr>
            <a:r>
              <a:rPr lang="en-US" sz="2062" spc="-111">
                <a:solidFill>
                  <a:srgbClr val="030207"/>
                </a:solidFill>
                <a:latin typeface="TT Firs Neue"/>
                <a:ea typeface="TT Firs Neue"/>
                <a:cs typeface="TT Firs Neue"/>
                <a:sym typeface="TT Firs Neue"/>
              </a:rPr>
              <a:t>Transparência Absoluta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24242"/>
        </a:solidFill>
      </p:bgPr>
    </p:bg>
    <p:spTree>
      <p:nvGrpSpPr>
        <p:cNvPr id="1" name=""/>
        <p:cNvGrpSpPr/>
        <p:nvPr/>
      </p:nvGrpSpPr>
      <p:grpSpPr>
        <a:xfrm>
          <a:off x="0" y="0"/>
          <a:ext cx="0" cy="0"/>
          <a:chOff x="0" y="0"/>
          <a:chExt cx="0" cy="0"/>
        </a:xfrm>
      </p:grpSpPr>
      <p:sp>
        <p:nvSpPr>
          <p:cNvPr name="Freeform 2" id="2"/>
          <p:cNvSpPr/>
          <p:nvPr/>
        </p:nvSpPr>
        <p:spPr>
          <a:xfrm flipH="false" flipV="false" rot="1925852">
            <a:off x="11466076" y="-4040445"/>
            <a:ext cx="9386678" cy="10557613"/>
          </a:xfrm>
          <a:custGeom>
            <a:avLst/>
            <a:gdLst/>
            <a:ahLst/>
            <a:cxnLst/>
            <a:rect r="r" b="b" t="t" l="l"/>
            <a:pathLst>
              <a:path h="10557613" w="9386678">
                <a:moveTo>
                  <a:pt x="0" y="0"/>
                </a:moveTo>
                <a:lnTo>
                  <a:pt x="9386678" y="0"/>
                </a:lnTo>
                <a:lnTo>
                  <a:pt x="9386678" y="10557613"/>
                </a:lnTo>
                <a:lnTo>
                  <a:pt x="0" y="10557613"/>
                </a:lnTo>
                <a:lnTo>
                  <a:pt x="0" y="0"/>
                </a:lnTo>
                <a:close/>
              </a:path>
            </a:pathLst>
          </a:custGeom>
          <a:blipFill>
            <a:blip r:embed="rId2">
              <a:alphaModFix amt="20999"/>
            </a:blip>
            <a:stretch>
              <a:fillRect l="0" t="0" r="0" b="0"/>
            </a:stretch>
          </a:blipFill>
        </p:spPr>
      </p:sp>
      <p:sp>
        <p:nvSpPr>
          <p:cNvPr name="Freeform 3" id="3"/>
          <p:cNvSpPr/>
          <p:nvPr/>
        </p:nvSpPr>
        <p:spPr>
          <a:xfrm flipH="false" flipV="false" rot="0">
            <a:off x="-1964581" y="6163012"/>
            <a:ext cx="12299674" cy="5143500"/>
          </a:xfrm>
          <a:custGeom>
            <a:avLst/>
            <a:gdLst/>
            <a:ahLst/>
            <a:cxnLst/>
            <a:rect r="r" b="b" t="t" l="l"/>
            <a:pathLst>
              <a:path h="5143500" w="12299674">
                <a:moveTo>
                  <a:pt x="0" y="0"/>
                </a:moveTo>
                <a:lnTo>
                  <a:pt x="12299674" y="0"/>
                </a:lnTo>
                <a:lnTo>
                  <a:pt x="12299674" y="5143500"/>
                </a:lnTo>
                <a:lnTo>
                  <a:pt x="0" y="5143500"/>
                </a:lnTo>
                <a:lnTo>
                  <a:pt x="0" y="0"/>
                </a:lnTo>
                <a:close/>
              </a:path>
            </a:pathLst>
          </a:custGeom>
          <a:blipFill>
            <a:blip r:embed="rId3">
              <a:alphaModFix amt="10999"/>
            </a:blip>
            <a:stretch>
              <a:fillRect l="0" t="0" r="0" b="0"/>
            </a:stretch>
          </a:blipFill>
        </p:spPr>
      </p:sp>
      <p:sp>
        <p:nvSpPr>
          <p:cNvPr name="Freeform 4" id="4"/>
          <p:cNvSpPr/>
          <p:nvPr/>
        </p:nvSpPr>
        <p:spPr>
          <a:xfrm flipH="false" flipV="false" rot="0">
            <a:off x="451789" y="817181"/>
            <a:ext cx="5243831" cy="8652637"/>
          </a:xfrm>
          <a:custGeom>
            <a:avLst/>
            <a:gdLst/>
            <a:ahLst/>
            <a:cxnLst/>
            <a:rect r="r" b="b" t="t" l="l"/>
            <a:pathLst>
              <a:path h="8652637" w="5243831">
                <a:moveTo>
                  <a:pt x="0" y="0"/>
                </a:moveTo>
                <a:lnTo>
                  <a:pt x="5243831" y="0"/>
                </a:lnTo>
                <a:lnTo>
                  <a:pt x="5243831" y="8652638"/>
                </a:lnTo>
                <a:lnTo>
                  <a:pt x="0" y="8652638"/>
                </a:lnTo>
                <a:lnTo>
                  <a:pt x="0" y="0"/>
                </a:lnTo>
                <a:close/>
              </a:path>
            </a:pathLst>
          </a:custGeom>
          <a:blipFill>
            <a:blip r:embed="rId4"/>
            <a:stretch>
              <a:fillRect l="0" t="-4231" r="0" b="-4231"/>
            </a:stretch>
          </a:blipFill>
        </p:spPr>
      </p:sp>
      <p:grpSp>
        <p:nvGrpSpPr>
          <p:cNvPr name="Group 5" id="5"/>
          <p:cNvGrpSpPr/>
          <p:nvPr/>
        </p:nvGrpSpPr>
        <p:grpSpPr>
          <a:xfrm rot="0">
            <a:off x="6257595" y="2655893"/>
            <a:ext cx="11724636" cy="7014238"/>
            <a:chOff x="0" y="0"/>
            <a:chExt cx="3764783" cy="2252273"/>
          </a:xfrm>
        </p:grpSpPr>
        <p:sp>
          <p:nvSpPr>
            <p:cNvPr name="Freeform 6" id="6"/>
            <p:cNvSpPr/>
            <p:nvPr/>
          </p:nvSpPr>
          <p:spPr>
            <a:xfrm flipH="false" flipV="false" rot="0">
              <a:off x="0" y="0"/>
              <a:ext cx="3764783" cy="2252273"/>
            </a:xfrm>
            <a:custGeom>
              <a:avLst/>
              <a:gdLst/>
              <a:ahLst/>
              <a:cxnLst/>
              <a:rect r="r" b="b" t="t" l="l"/>
              <a:pathLst>
                <a:path h="2252273" w="3764783">
                  <a:moveTo>
                    <a:pt x="61409" y="0"/>
                  </a:moveTo>
                  <a:lnTo>
                    <a:pt x="3703374" y="0"/>
                  </a:lnTo>
                  <a:cubicBezTo>
                    <a:pt x="3737289" y="0"/>
                    <a:pt x="3764783" y="27494"/>
                    <a:pt x="3764783" y="61409"/>
                  </a:cubicBezTo>
                  <a:lnTo>
                    <a:pt x="3764783" y="2190864"/>
                  </a:lnTo>
                  <a:cubicBezTo>
                    <a:pt x="3764783" y="2207151"/>
                    <a:pt x="3758313" y="2222771"/>
                    <a:pt x="3746797" y="2234287"/>
                  </a:cubicBezTo>
                  <a:cubicBezTo>
                    <a:pt x="3735280" y="2245803"/>
                    <a:pt x="3719661" y="2252273"/>
                    <a:pt x="3703374" y="2252273"/>
                  </a:cubicBezTo>
                  <a:lnTo>
                    <a:pt x="61409" y="2252273"/>
                  </a:lnTo>
                  <a:cubicBezTo>
                    <a:pt x="45122" y="2252273"/>
                    <a:pt x="29503" y="2245803"/>
                    <a:pt x="17986" y="2234287"/>
                  </a:cubicBezTo>
                  <a:cubicBezTo>
                    <a:pt x="6470" y="2222771"/>
                    <a:pt x="0" y="2207151"/>
                    <a:pt x="0" y="2190864"/>
                  </a:cubicBezTo>
                  <a:lnTo>
                    <a:pt x="0" y="61409"/>
                  </a:lnTo>
                  <a:cubicBezTo>
                    <a:pt x="0" y="45122"/>
                    <a:pt x="6470" y="29503"/>
                    <a:pt x="17986" y="17986"/>
                  </a:cubicBezTo>
                  <a:cubicBezTo>
                    <a:pt x="29503" y="6470"/>
                    <a:pt x="45122" y="0"/>
                    <a:pt x="61409" y="0"/>
                  </a:cubicBezTo>
                  <a:close/>
                </a:path>
              </a:pathLst>
            </a:custGeom>
            <a:solidFill>
              <a:srgbClr val="424242"/>
            </a:solidFill>
            <a:ln w="19050" cap="rnd">
              <a:solidFill>
                <a:srgbClr val="D0D7DD"/>
              </a:solidFill>
              <a:prstDash val="solid"/>
              <a:round/>
            </a:ln>
          </p:spPr>
        </p:sp>
        <p:sp>
          <p:nvSpPr>
            <p:cNvPr name="TextBox 7" id="7"/>
            <p:cNvSpPr txBox="true"/>
            <p:nvPr/>
          </p:nvSpPr>
          <p:spPr>
            <a:xfrm>
              <a:off x="0" y="-28575"/>
              <a:ext cx="3764783" cy="2280848"/>
            </a:xfrm>
            <a:prstGeom prst="rect">
              <a:avLst/>
            </a:prstGeom>
          </p:spPr>
          <p:txBody>
            <a:bodyPr anchor="ctr" rtlCol="false" tIns="41667" lIns="41667" bIns="41667" rIns="41667"/>
            <a:lstStyle/>
            <a:p>
              <a:pPr algn="ctr">
                <a:lnSpc>
                  <a:spcPts val="2015"/>
                </a:lnSpc>
              </a:pPr>
            </a:p>
          </p:txBody>
        </p:sp>
      </p:grpSp>
      <p:grpSp>
        <p:nvGrpSpPr>
          <p:cNvPr name="Group 8" id="8"/>
          <p:cNvGrpSpPr/>
          <p:nvPr/>
        </p:nvGrpSpPr>
        <p:grpSpPr>
          <a:xfrm rot="0">
            <a:off x="6700094" y="3224953"/>
            <a:ext cx="4887812" cy="6244865"/>
            <a:chOff x="0" y="0"/>
            <a:chExt cx="812800" cy="1038466"/>
          </a:xfrm>
        </p:grpSpPr>
        <p:sp>
          <p:nvSpPr>
            <p:cNvPr name="Freeform 9" id="9"/>
            <p:cNvSpPr/>
            <p:nvPr/>
          </p:nvSpPr>
          <p:spPr>
            <a:xfrm flipH="false" flipV="false" rot="0">
              <a:off x="0" y="0"/>
              <a:ext cx="812800" cy="1038466"/>
            </a:xfrm>
            <a:custGeom>
              <a:avLst/>
              <a:gdLst/>
              <a:ahLst/>
              <a:cxnLst/>
              <a:rect r="r" b="b" t="t" l="l"/>
              <a:pathLst>
                <a:path h="1038466" w="812800">
                  <a:moveTo>
                    <a:pt x="812800" y="125130"/>
                  </a:moveTo>
                  <a:lnTo>
                    <a:pt x="812800" y="913336"/>
                  </a:lnTo>
                  <a:cubicBezTo>
                    <a:pt x="812800" y="982443"/>
                    <a:pt x="756777" y="1038466"/>
                    <a:pt x="687670" y="1038466"/>
                  </a:cubicBezTo>
                  <a:lnTo>
                    <a:pt x="125130" y="1038466"/>
                  </a:lnTo>
                  <a:cubicBezTo>
                    <a:pt x="56023" y="1038466"/>
                    <a:pt x="0" y="982443"/>
                    <a:pt x="0" y="913336"/>
                  </a:cubicBezTo>
                  <a:lnTo>
                    <a:pt x="0" y="125130"/>
                  </a:lnTo>
                  <a:cubicBezTo>
                    <a:pt x="0" y="56023"/>
                    <a:pt x="56023" y="0"/>
                    <a:pt x="125130" y="0"/>
                  </a:cubicBezTo>
                  <a:lnTo>
                    <a:pt x="687670" y="0"/>
                  </a:lnTo>
                  <a:cubicBezTo>
                    <a:pt x="756777" y="0"/>
                    <a:pt x="812800" y="56023"/>
                    <a:pt x="812800" y="125130"/>
                  </a:cubicBezTo>
                  <a:close/>
                </a:path>
              </a:pathLst>
            </a:custGeom>
            <a:solidFill>
              <a:srgbClr val="18334B"/>
            </a:solidFill>
          </p:spPr>
        </p:sp>
        <p:sp>
          <p:nvSpPr>
            <p:cNvPr name="TextBox 10" id="10"/>
            <p:cNvSpPr txBox="true"/>
            <p:nvPr/>
          </p:nvSpPr>
          <p:spPr>
            <a:xfrm>
              <a:off x="0" y="-28575"/>
              <a:ext cx="812800" cy="1067041"/>
            </a:xfrm>
            <a:prstGeom prst="rect">
              <a:avLst/>
            </a:prstGeom>
          </p:spPr>
          <p:txBody>
            <a:bodyPr anchor="ctr" rtlCol="false" tIns="50800" lIns="50800" bIns="50800" rIns="50800"/>
            <a:lstStyle/>
            <a:p>
              <a:pPr algn="ctr">
                <a:lnSpc>
                  <a:spcPts val="2015"/>
                </a:lnSpc>
              </a:pPr>
            </a:p>
          </p:txBody>
        </p:sp>
      </p:grpSp>
      <p:sp>
        <p:nvSpPr>
          <p:cNvPr name="Freeform 11" id="11"/>
          <p:cNvSpPr/>
          <p:nvPr/>
        </p:nvSpPr>
        <p:spPr>
          <a:xfrm flipH="false" flipV="false" rot="-5400000">
            <a:off x="9258186" y="6288142"/>
            <a:ext cx="5575870" cy="118487"/>
          </a:xfrm>
          <a:custGeom>
            <a:avLst/>
            <a:gdLst/>
            <a:ahLst/>
            <a:cxnLst/>
            <a:rect r="r" b="b" t="t" l="l"/>
            <a:pathLst>
              <a:path h="118487" w="5575870">
                <a:moveTo>
                  <a:pt x="0" y="0"/>
                </a:moveTo>
                <a:lnTo>
                  <a:pt x="5575871" y="0"/>
                </a:lnTo>
                <a:lnTo>
                  <a:pt x="5575871" y="118488"/>
                </a:lnTo>
                <a:lnTo>
                  <a:pt x="0" y="1184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6331730" y="1014190"/>
            <a:ext cx="9941826" cy="1208543"/>
          </a:xfrm>
          <a:prstGeom prst="rect">
            <a:avLst/>
          </a:prstGeom>
        </p:spPr>
        <p:txBody>
          <a:bodyPr anchor="t" rtlCol="false" tIns="0" lIns="0" bIns="0" rIns="0">
            <a:spAutoFit/>
          </a:bodyPr>
          <a:lstStyle/>
          <a:p>
            <a:pPr algn="l">
              <a:lnSpc>
                <a:spcPts val="8915"/>
              </a:lnSpc>
            </a:pPr>
            <a:r>
              <a:rPr lang="en-US" b="true" sz="9484" spc="-445">
                <a:gradFill>
                  <a:gsLst>
                    <a:gs pos="0">
                      <a:srgbClr val="A6A6A6">
                        <a:alpha val="100000"/>
                      </a:srgbClr>
                    </a:gs>
                    <a:gs pos="100000">
                      <a:srgbClr val="FFFFFF">
                        <a:alpha val="100000"/>
                      </a:srgbClr>
                    </a:gs>
                  </a:gsLst>
                  <a:lin ang="0"/>
                </a:gradFill>
                <a:latin typeface="Open Sauce Heavy"/>
                <a:ea typeface="Open Sauce Heavy"/>
                <a:cs typeface="Open Sauce Heavy"/>
                <a:sym typeface="Open Sauce Heavy"/>
              </a:rPr>
              <a:t>Proposta Unica</a:t>
            </a:r>
          </a:p>
        </p:txBody>
      </p:sp>
      <p:sp>
        <p:nvSpPr>
          <p:cNvPr name="TextBox 13" id="13"/>
          <p:cNvSpPr txBox="true"/>
          <p:nvPr/>
        </p:nvSpPr>
        <p:spPr>
          <a:xfrm rot="0">
            <a:off x="7769186" y="4266224"/>
            <a:ext cx="2429743" cy="428625"/>
          </a:xfrm>
          <a:prstGeom prst="rect">
            <a:avLst/>
          </a:prstGeom>
        </p:spPr>
        <p:txBody>
          <a:bodyPr anchor="t" rtlCol="false" tIns="0" lIns="0" bIns="0" rIns="0">
            <a:spAutoFit/>
          </a:bodyPr>
          <a:lstStyle/>
          <a:p>
            <a:pPr algn="ctr">
              <a:lnSpc>
                <a:spcPts val="3399"/>
              </a:lnSpc>
            </a:pPr>
            <a:r>
              <a:rPr lang="en-US" b="true" sz="2832" spc="-133">
                <a:solidFill>
                  <a:srgbClr val="FFFFFF"/>
                </a:solidFill>
                <a:latin typeface="Open Sauce Heavy"/>
                <a:ea typeface="Open Sauce Heavy"/>
                <a:cs typeface="Open Sauce Heavy"/>
                <a:sym typeface="Open Sauce Heavy"/>
              </a:rPr>
              <a:t>SIMULADOR</a:t>
            </a:r>
            <a:r>
              <a:rPr lang="en-US" b="true" sz="2832" spc="-133">
                <a:gradFill>
                  <a:gsLst>
                    <a:gs pos="0">
                      <a:srgbClr val="A6A6A6">
                        <a:alpha val="100000"/>
                      </a:srgbClr>
                    </a:gs>
                    <a:gs pos="100000">
                      <a:srgbClr val="FFFFFF">
                        <a:alpha val="100000"/>
                      </a:srgbClr>
                    </a:gs>
                  </a:gsLst>
                  <a:lin ang="0"/>
                </a:gradFill>
                <a:latin typeface="Open Sauce Heavy"/>
                <a:ea typeface="Open Sauce Heavy"/>
                <a:cs typeface="Open Sauce Heavy"/>
                <a:sym typeface="Open Sauce Heavy"/>
              </a:rPr>
              <a:t> </a:t>
            </a:r>
          </a:p>
        </p:txBody>
      </p:sp>
      <p:sp>
        <p:nvSpPr>
          <p:cNvPr name="TextBox 14" id="14"/>
          <p:cNvSpPr txBox="true"/>
          <p:nvPr/>
        </p:nvSpPr>
        <p:spPr>
          <a:xfrm rot="0">
            <a:off x="14500926" y="4369295"/>
            <a:ext cx="2429743" cy="310793"/>
          </a:xfrm>
          <a:prstGeom prst="rect">
            <a:avLst/>
          </a:prstGeom>
        </p:spPr>
        <p:txBody>
          <a:bodyPr anchor="t" rtlCol="false" tIns="0" lIns="0" bIns="0" rIns="0">
            <a:spAutoFit/>
          </a:bodyPr>
          <a:lstStyle/>
          <a:p>
            <a:pPr algn="l">
              <a:lnSpc>
                <a:spcPts val="2559"/>
              </a:lnSpc>
            </a:pPr>
            <a:r>
              <a:rPr lang="en-US" b="true" sz="2132" spc="-100">
                <a:solidFill>
                  <a:srgbClr val="FFFFFF"/>
                </a:solidFill>
                <a:latin typeface="Open Sauce Heavy"/>
                <a:ea typeface="Open Sauce Heavy"/>
                <a:cs typeface="Open Sauce Heavy"/>
                <a:sym typeface="Open Sauce Heavy"/>
              </a:rPr>
              <a:t>PROBLEM 3</a:t>
            </a:r>
          </a:p>
        </p:txBody>
      </p:sp>
      <p:sp>
        <p:nvSpPr>
          <p:cNvPr name="TextBox 15" id="15"/>
          <p:cNvSpPr txBox="true"/>
          <p:nvPr/>
        </p:nvSpPr>
        <p:spPr>
          <a:xfrm rot="0">
            <a:off x="7176642" y="5313182"/>
            <a:ext cx="3934715" cy="3180118"/>
          </a:xfrm>
          <a:prstGeom prst="rect">
            <a:avLst/>
          </a:prstGeom>
        </p:spPr>
        <p:txBody>
          <a:bodyPr anchor="t" rtlCol="false" tIns="0" lIns="0" bIns="0" rIns="0">
            <a:spAutoFit/>
          </a:bodyPr>
          <a:lstStyle/>
          <a:p>
            <a:pPr algn="just">
              <a:lnSpc>
                <a:spcPts val="2351"/>
              </a:lnSpc>
            </a:pPr>
            <a:r>
              <a:rPr lang="en-US" sz="1679" spc="-78">
                <a:solidFill>
                  <a:srgbClr val="FFFFFF"/>
                </a:solidFill>
                <a:latin typeface="Open Sauce Light"/>
                <a:ea typeface="Open Sauce Light"/>
                <a:cs typeface="Open Sauce Light"/>
                <a:sym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nvGrpSpPr>
          <p:cNvPr name="Group 16" id="16"/>
          <p:cNvGrpSpPr/>
          <p:nvPr/>
        </p:nvGrpSpPr>
        <p:grpSpPr>
          <a:xfrm rot="0">
            <a:off x="12505415" y="3224953"/>
            <a:ext cx="4887812" cy="6244865"/>
            <a:chOff x="0" y="0"/>
            <a:chExt cx="812800" cy="1038466"/>
          </a:xfrm>
        </p:grpSpPr>
        <p:sp>
          <p:nvSpPr>
            <p:cNvPr name="Freeform 17" id="17"/>
            <p:cNvSpPr/>
            <p:nvPr/>
          </p:nvSpPr>
          <p:spPr>
            <a:xfrm flipH="false" flipV="false" rot="0">
              <a:off x="0" y="0"/>
              <a:ext cx="812800" cy="1038466"/>
            </a:xfrm>
            <a:custGeom>
              <a:avLst/>
              <a:gdLst/>
              <a:ahLst/>
              <a:cxnLst/>
              <a:rect r="r" b="b" t="t" l="l"/>
              <a:pathLst>
                <a:path h="1038466" w="812800">
                  <a:moveTo>
                    <a:pt x="812800" y="125130"/>
                  </a:moveTo>
                  <a:lnTo>
                    <a:pt x="812800" y="913336"/>
                  </a:lnTo>
                  <a:cubicBezTo>
                    <a:pt x="812800" y="982443"/>
                    <a:pt x="756777" y="1038466"/>
                    <a:pt x="687670" y="1038466"/>
                  </a:cubicBezTo>
                  <a:lnTo>
                    <a:pt x="125130" y="1038466"/>
                  </a:lnTo>
                  <a:cubicBezTo>
                    <a:pt x="56023" y="1038466"/>
                    <a:pt x="0" y="982443"/>
                    <a:pt x="0" y="913336"/>
                  </a:cubicBezTo>
                  <a:lnTo>
                    <a:pt x="0" y="125130"/>
                  </a:lnTo>
                  <a:cubicBezTo>
                    <a:pt x="0" y="56023"/>
                    <a:pt x="56023" y="0"/>
                    <a:pt x="125130" y="0"/>
                  </a:cubicBezTo>
                  <a:lnTo>
                    <a:pt x="687670" y="0"/>
                  </a:lnTo>
                  <a:cubicBezTo>
                    <a:pt x="756777" y="0"/>
                    <a:pt x="812800" y="56023"/>
                    <a:pt x="812800" y="125130"/>
                  </a:cubicBezTo>
                  <a:close/>
                </a:path>
              </a:pathLst>
            </a:custGeom>
            <a:solidFill>
              <a:srgbClr val="A44D26"/>
            </a:solidFill>
          </p:spPr>
        </p:sp>
        <p:sp>
          <p:nvSpPr>
            <p:cNvPr name="TextBox 18" id="18"/>
            <p:cNvSpPr txBox="true"/>
            <p:nvPr/>
          </p:nvSpPr>
          <p:spPr>
            <a:xfrm>
              <a:off x="0" y="-28575"/>
              <a:ext cx="812800" cy="1067041"/>
            </a:xfrm>
            <a:prstGeom prst="rect">
              <a:avLst/>
            </a:prstGeom>
          </p:spPr>
          <p:txBody>
            <a:bodyPr anchor="ctr" rtlCol="false" tIns="50800" lIns="50800" bIns="50800" rIns="50800"/>
            <a:lstStyle/>
            <a:p>
              <a:pPr algn="ctr">
                <a:lnSpc>
                  <a:spcPts val="2015"/>
                </a:lnSpc>
              </a:pPr>
            </a:p>
          </p:txBody>
        </p:sp>
      </p:grpSp>
      <p:sp>
        <p:nvSpPr>
          <p:cNvPr name="TextBox 19" id="19"/>
          <p:cNvSpPr txBox="true"/>
          <p:nvPr/>
        </p:nvSpPr>
        <p:spPr>
          <a:xfrm rot="0">
            <a:off x="12810504" y="5429602"/>
            <a:ext cx="4277635" cy="3444427"/>
          </a:xfrm>
          <a:prstGeom prst="rect">
            <a:avLst/>
          </a:prstGeom>
        </p:spPr>
        <p:txBody>
          <a:bodyPr anchor="t" rtlCol="false" tIns="0" lIns="0" bIns="0" rIns="0">
            <a:spAutoFit/>
          </a:bodyPr>
          <a:lstStyle/>
          <a:p>
            <a:pPr algn="just">
              <a:lnSpc>
                <a:spcPts val="2556"/>
              </a:lnSpc>
            </a:pPr>
            <a:r>
              <a:rPr lang="en-US" sz="1826" spc="-85">
                <a:solidFill>
                  <a:srgbClr val="000000"/>
                </a:solidFill>
                <a:latin typeface="Open Sauce Light"/>
                <a:ea typeface="Open Sauce Light"/>
                <a:cs typeface="Open Sauce Light"/>
                <a:sym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name="TextBox 20" id="20"/>
          <p:cNvSpPr txBox="true"/>
          <p:nvPr/>
        </p:nvSpPr>
        <p:spPr>
          <a:xfrm rot="0">
            <a:off x="13734450" y="4091304"/>
            <a:ext cx="2429743" cy="857250"/>
          </a:xfrm>
          <a:prstGeom prst="rect">
            <a:avLst/>
          </a:prstGeom>
        </p:spPr>
        <p:txBody>
          <a:bodyPr anchor="t" rtlCol="false" tIns="0" lIns="0" bIns="0" rIns="0">
            <a:spAutoFit/>
          </a:bodyPr>
          <a:lstStyle/>
          <a:p>
            <a:pPr algn="ctr">
              <a:lnSpc>
                <a:spcPts val="3399"/>
              </a:lnSpc>
            </a:pPr>
            <a:r>
              <a:rPr lang="en-US" b="true" sz="2832" spc="-133">
                <a:solidFill>
                  <a:srgbClr val="000000"/>
                </a:solidFill>
                <a:latin typeface="Open Sauce Heavy"/>
                <a:ea typeface="Open Sauce Heavy"/>
                <a:cs typeface="Open Sauce Heavy"/>
                <a:sym typeface="Open Sauce Heavy"/>
              </a:rPr>
              <a:t>PLATAFORMA  OFFLINE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7920" t="-18976" r="-17920" b="-18976"/>
            </a:stretch>
          </a:blipFill>
        </p:spPr>
      </p:sp>
      <p:sp>
        <p:nvSpPr>
          <p:cNvPr name="TextBox 3" id="3"/>
          <p:cNvSpPr txBox="true"/>
          <p:nvPr/>
        </p:nvSpPr>
        <p:spPr>
          <a:xfrm rot="0">
            <a:off x="8379141" y="8656082"/>
            <a:ext cx="2472100" cy="405627"/>
          </a:xfrm>
          <a:prstGeom prst="rect">
            <a:avLst/>
          </a:prstGeom>
        </p:spPr>
        <p:txBody>
          <a:bodyPr anchor="t" rtlCol="false" tIns="0" lIns="0" bIns="0" rIns="0">
            <a:spAutoFit/>
          </a:bodyPr>
          <a:lstStyle/>
          <a:p>
            <a:pPr algn="ctr" marL="0" indent="0" lvl="0">
              <a:lnSpc>
                <a:spcPts val="3035"/>
              </a:lnSpc>
            </a:pPr>
            <a:r>
              <a:rPr lang="en-US" b="true" sz="3195" spc="-127">
                <a:solidFill>
                  <a:srgbClr val="FFFFFF"/>
                </a:solidFill>
                <a:latin typeface="Helvetica Now Bold"/>
                <a:ea typeface="Helvetica Now Bold"/>
                <a:cs typeface="Helvetica Now Bold"/>
                <a:sym typeface="Helvetica Now Bold"/>
              </a:rPr>
              <a:t>OBRIGADO</a:t>
            </a:r>
          </a:p>
        </p:txBody>
      </p:sp>
      <p:sp>
        <p:nvSpPr>
          <p:cNvPr name="TextBox 4" id="4"/>
          <p:cNvSpPr txBox="true"/>
          <p:nvPr/>
        </p:nvSpPr>
        <p:spPr>
          <a:xfrm rot="0">
            <a:off x="5075644" y="4317831"/>
            <a:ext cx="8136711" cy="1486415"/>
          </a:xfrm>
          <a:prstGeom prst="rect">
            <a:avLst/>
          </a:prstGeom>
        </p:spPr>
        <p:txBody>
          <a:bodyPr anchor="t" rtlCol="false" tIns="0" lIns="0" bIns="0" rIns="0">
            <a:spAutoFit/>
          </a:bodyPr>
          <a:lstStyle/>
          <a:p>
            <a:pPr algn="l">
              <a:lnSpc>
                <a:spcPts val="10528"/>
              </a:lnSpc>
            </a:pPr>
            <a:r>
              <a:rPr lang="en-US" b="true" sz="12839" spc="-1052">
                <a:gradFill>
                  <a:gsLst>
                    <a:gs pos="0">
                      <a:srgbClr val="888888">
                        <a:alpha val="100000"/>
                      </a:srgbClr>
                    </a:gs>
                    <a:gs pos="100000">
                      <a:srgbClr val="FFFFFF">
                        <a:alpha val="100000"/>
                      </a:srgbClr>
                    </a:gs>
                  </a:gsLst>
                  <a:lin ang="16200000"/>
                </a:gradFill>
                <a:latin typeface="Canva Sans Bold"/>
                <a:ea typeface="Canva Sans Bold"/>
                <a:cs typeface="Canva Sans Bold"/>
                <a:sym typeface="Canva Sans Bold"/>
              </a:rPr>
              <a:t>FabricaHub</a:t>
            </a:r>
          </a:p>
        </p:txBody>
      </p:sp>
      <p:sp>
        <p:nvSpPr>
          <p:cNvPr name="Freeform 5" id="5"/>
          <p:cNvSpPr/>
          <p:nvPr/>
        </p:nvSpPr>
        <p:spPr>
          <a:xfrm flipH="false" flipV="false" rot="0">
            <a:off x="6948452" y="2296069"/>
            <a:ext cx="4391097" cy="1555038"/>
          </a:xfrm>
          <a:custGeom>
            <a:avLst/>
            <a:gdLst/>
            <a:ahLst/>
            <a:cxnLst/>
            <a:rect r="r" b="b" t="t" l="l"/>
            <a:pathLst>
              <a:path h="1555038" w="4391097">
                <a:moveTo>
                  <a:pt x="0" y="0"/>
                </a:moveTo>
                <a:lnTo>
                  <a:pt x="4391096" y="0"/>
                </a:lnTo>
                <a:lnTo>
                  <a:pt x="4391096" y="1555037"/>
                </a:lnTo>
                <a:lnTo>
                  <a:pt x="0" y="1555037"/>
                </a:lnTo>
                <a:lnTo>
                  <a:pt x="0" y="0"/>
                </a:lnTo>
                <a:close/>
              </a:path>
            </a:pathLst>
          </a:custGeom>
          <a:blipFill>
            <a:blip r:embed="rId3"/>
            <a:stretch>
              <a:fillRect l="0" t="-91189" r="-2724" b="-98881"/>
            </a:stretch>
          </a:blipFill>
        </p:spPr>
      </p:sp>
      <p:sp>
        <p:nvSpPr>
          <p:cNvPr name="TextBox 6" id="6"/>
          <p:cNvSpPr txBox="true"/>
          <p:nvPr/>
        </p:nvSpPr>
        <p:spPr>
          <a:xfrm rot="0">
            <a:off x="7724558" y="8009272"/>
            <a:ext cx="3781266" cy="422275"/>
          </a:xfrm>
          <a:prstGeom prst="rect">
            <a:avLst/>
          </a:prstGeom>
        </p:spPr>
        <p:txBody>
          <a:bodyPr anchor="t" rtlCol="false" tIns="0" lIns="0" bIns="0" rIns="0">
            <a:spAutoFit/>
          </a:bodyPr>
          <a:lstStyle/>
          <a:p>
            <a:pPr algn="l" marL="0" indent="0" lvl="0">
              <a:lnSpc>
                <a:spcPts val="3499"/>
              </a:lnSpc>
              <a:spcBef>
                <a:spcPct val="0"/>
              </a:spcBef>
            </a:pPr>
            <a:r>
              <a:rPr lang="en-US" sz="2499" spc="274">
                <a:solidFill>
                  <a:srgbClr val="FFFFFF"/>
                </a:solidFill>
                <a:latin typeface="DM Sans"/>
                <a:ea typeface="DM Sans"/>
                <a:cs typeface="DM Sans"/>
                <a:sym typeface="DM Sans"/>
              </a:rPr>
              <a:t>Por: Pedro Bernardo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864000">
            <a:off x="554432" y="-5325290"/>
            <a:ext cx="17179135" cy="20937579"/>
          </a:xfrm>
          <a:custGeom>
            <a:avLst/>
            <a:gdLst/>
            <a:ahLst/>
            <a:cxnLst/>
            <a:rect r="r" b="b" t="t" l="l"/>
            <a:pathLst>
              <a:path h="20937579" w="17179135">
                <a:moveTo>
                  <a:pt x="0" y="16492714"/>
                </a:moveTo>
                <a:lnTo>
                  <a:pt x="7901984" y="0"/>
                </a:lnTo>
                <a:lnTo>
                  <a:pt x="17179136" y="4444866"/>
                </a:lnTo>
                <a:lnTo>
                  <a:pt x="9277152" y="20937580"/>
                </a:lnTo>
                <a:lnTo>
                  <a:pt x="0" y="16492714"/>
                </a:lnTo>
                <a:close/>
              </a:path>
            </a:pathLst>
          </a:custGeom>
          <a:blipFill>
            <a:blip r:embed="rId2"/>
            <a:stretch>
              <a:fillRect l="-56897" t="-103" r="-56897" b="-103"/>
            </a:stretch>
          </a:blipFill>
        </p:spPr>
      </p:sp>
      <p:grpSp>
        <p:nvGrpSpPr>
          <p:cNvPr name="Group 3" id="3"/>
          <p:cNvGrpSpPr/>
          <p:nvPr/>
        </p:nvGrpSpPr>
        <p:grpSpPr>
          <a:xfrm rot="0">
            <a:off x="0" y="0"/>
            <a:ext cx="11243463" cy="10287000"/>
            <a:chOff x="0" y="0"/>
            <a:chExt cx="2961241" cy="2709333"/>
          </a:xfrm>
        </p:grpSpPr>
        <p:sp>
          <p:nvSpPr>
            <p:cNvPr name="Freeform 4" id="4"/>
            <p:cNvSpPr/>
            <p:nvPr/>
          </p:nvSpPr>
          <p:spPr>
            <a:xfrm flipH="false" flipV="false" rot="0">
              <a:off x="0" y="0"/>
              <a:ext cx="2961241" cy="2709333"/>
            </a:xfrm>
            <a:custGeom>
              <a:avLst/>
              <a:gdLst/>
              <a:ahLst/>
              <a:cxnLst/>
              <a:rect r="r" b="b" t="t" l="l"/>
              <a:pathLst>
                <a:path h="2709333" w="2961241">
                  <a:moveTo>
                    <a:pt x="0" y="0"/>
                  </a:moveTo>
                  <a:lnTo>
                    <a:pt x="2961241" y="0"/>
                  </a:lnTo>
                  <a:lnTo>
                    <a:pt x="2961241" y="2709333"/>
                  </a:lnTo>
                  <a:lnTo>
                    <a:pt x="0" y="2709333"/>
                  </a:lnTo>
                  <a:close/>
                </a:path>
              </a:pathLst>
            </a:custGeom>
            <a:solidFill>
              <a:srgbClr val="F5F5F5"/>
            </a:solidFill>
          </p:spPr>
        </p:sp>
        <p:sp>
          <p:nvSpPr>
            <p:cNvPr name="TextBox 5" id="5"/>
            <p:cNvSpPr txBox="true"/>
            <p:nvPr/>
          </p:nvSpPr>
          <p:spPr>
            <a:xfrm>
              <a:off x="0" y="-47625"/>
              <a:ext cx="2961241" cy="2756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66525" y="6014610"/>
            <a:ext cx="4917382" cy="1015595"/>
            <a:chOff x="0" y="0"/>
            <a:chExt cx="1295113" cy="267482"/>
          </a:xfrm>
        </p:grpSpPr>
        <p:sp>
          <p:nvSpPr>
            <p:cNvPr name="Freeform 7" id="7"/>
            <p:cNvSpPr/>
            <p:nvPr/>
          </p:nvSpPr>
          <p:spPr>
            <a:xfrm flipH="false" flipV="false" rot="0">
              <a:off x="0" y="0"/>
              <a:ext cx="1295113" cy="267482"/>
            </a:xfrm>
            <a:custGeom>
              <a:avLst/>
              <a:gdLst/>
              <a:ahLst/>
              <a:cxnLst/>
              <a:rect r="r" b="b" t="t" l="l"/>
              <a:pathLst>
                <a:path h="267482" w="1295113">
                  <a:moveTo>
                    <a:pt x="80294" y="0"/>
                  </a:moveTo>
                  <a:lnTo>
                    <a:pt x="1214819" y="0"/>
                  </a:lnTo>
                  <a:cubicBezTo>
                    <a:pt x="1259164" y="0"/>
                    <a:pt x="1295113" y="35949"/>
                    <a:pt x="1295113" y="80294"/>
                  </a:cubicBezTo>
                  <a:lnTo>
                    <a:pt x="1295113" y="187187"/>
                  </a:lnTo>
                  <a:cubicBezTo>
                    <a:pt x="1295113" y="208483"/>
                    <a:pt x="1286653" y="228906"/>
                    <a:pt x="1271595" y="243964"/>
                  </a:cubicBezTo>
                  <a:cubicBezTo>
                    <a:pt x="1256537" y="259022"/>
                    <a:pt x="1236114" y="267482"/>
                    <a:pt x="1214819" y="267482"/>
                  </a:cubicBezTo>
                  <a:lnTo>
                    <a:pt x="80294" y="267482"/>
                  </a:lnTo>
                  <a:cubicBezTo>
                    <a:pt x="58999" y="267482"/>
                    <a:pt x="38576" y="259022"/>
                    <a:pt x="23518" y="243964"/>
                  </a:cubicBezTo>
                  <a:cubicBezTo>
                    <a:pt x="8460" y="228906"/>
                    <a:pt x="0" y="208483"/>
                    <a:pt x="0" y="187187"/>
                  </a:cubicBezTo>
                  <a:lnTo>
                    <a:pt x="0" y="80294"/>
                  </a:lnTo>
                  <a:cubicBezTo>
                    <a:pt x="0" y="58999"/>
                    <a:pt x="8460" y="38576"/>
                    <a:pt x="23518" y="23518"/>
                  </a:cubicBezTo>
                  <a:cubicBezTo>
                    <a:pt x="38576" y="8460"/>
                    <a:pt x="58999" y="0"/>
                    <a:pt x="80294" y="0"/>
                  </a:cubicBezTo>
                  <a:close/>
                </a:path>
              </a:pathLst>
            </a:custGeom>
            <a:gradFill rotWithShape="true">
              <a:gsLst>
                <a:gs pos="0">
                  <a:srgbClr val="ADA56E">
                    <a:alpha val="100000"/>
                  </a:srgbClr>
                </a:gs>
                <a:gs pos="100000">
                  <a:srgbClr val="341F08">
                    <a:alpha val="100000"/>
                  </a:srgbClr>
                </a:gs>
              </a:gsLst>
              <a:lin ang="0"/>
            </a:gradFill>
          </p:spPr>
        </p:sp>
        <p:sp>
          <p:nvSpPr>
            <p:cNvPr name="TextBox 8" id="8"/>
            <p:cNvSpPr txBox="true"/>
            <p:nvPr/>
          </p:nvSpPr>
          <p:spPr>
            <a:xfrm>
              <a:off x="0" y="-47625"/>
              <a:ext cx="1295113" cy="315107"/>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1028700" y="1555670"/>
            <a:ext cx="808333" cy="8083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19050" cap="sq">
              <a:solidFill>
                <a:srgbClr val="000000"/>
              </a:solidFill>
              <a:prstDash val="solid"/>
              <a:miter/>
            </a:ln>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spc="274">
                  <a:solidFill>
                    <a:srgbClr val="000000"/>
                  </a:solidFill>
                  <a:latin typeface="Helvetica Now"/>
                  <a:ea typeface="Helvetica Now"/>
                  <a:cs typeface="Helvetica Now"/>
                  <a:sym typeface="Helvetica Now"/>
                </a:rPr>
                <a:t>01</a:t>
              </a:r>
            </a:p>
          </p:txBody>
        </p:sp>
      </p:grpSp>
      <p:grpSp>
        <p:nvGrpSpPr>
          <p:cNvPr name="Group 12" id="12"/>
          <p:cNvGrpSpPr/>
          <p:nvPr/>
        </p:nvGrpSpPr>
        <p:grpSpPr>
          <a:xfrm rot="0">
            <a:off x="6147522" y="1555670"/>
            <a:ext cx="808333" cy="8083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19050" cap="sq">
              <a:solidFill>
                <a:srgbClr val="000000"/>
              </a:solidFill>
              <a:prstDash val="solid"/>
              <a:miter/>
            </a:ln>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spc="274">
                  <a:solidFill>
                    <a:srgbClr val="000000"/>
                  </a:solidFill>
                  <a:latin typeface="Helvetica Now"/>
                  <a:ea typeface="Helvetica Now"/>
                  <a:cs typeface="Helvetica Now"/>
                  <a:sym typeface="Helvetica Now"/>
                </a:rPr>
                <a:t>06</a:t>
              </a:r>
            </a:p>
          </p:txBody>
        </p:sp>
      </p:grpSp>
      <p:grpSp>
        <p:nvGrpSpPr>
          <p:cNvPr name="Group 15" id="15"/>
          <p:cNvGrpSpPr/>
          <p:nvPr/>
        </p:nvGrpSpPr>
        <p:grpSpPr>
          <a:xfrm rot="0">
            <a:off x="1028700" y="3076527"/>
            <a:ext cx="808333" cy="80833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19050" cap="sq">
              <a:solidFill>
                <a:srgbClr val="000000"/>
              </a:solid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spc="274">
                  <a:solidFill>
                    <a:srgbClr val="000000"/>
                  </a:solidFill>
                  <a:latin typeface="Helvetica Now"/>
                  <a:ea typeface="Helvetica Now"/>
                  <a:cs typeface="Helvetica Now"/>
                  <a:sym typeface="Helvetica Now"/>
                </a:rPr>
                <a:t>02</a:t>
              </a:r>
            </a:p>
          </p:txBody>
        </p:sp>
      </p:grpSp>
      <p:grpSp>
        <p:nvGrpSpPr>
          <p:cNvPr name="Group 18" id="18"/>
          <p:cNvGrpSpPr/>
          <p:nvPr/>
        </p:nvGrpSpPr>
        <p:grpSpPr>
          <a:xfrm rot="0">
            <a:off x="6147522" y="3076527"/>
            <a:ext cx="808333" cy="80833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19050" cap="sq">
              <a:solidFill>
                <a:srgbClr val="000000"/>
              </a:solid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spc="274">
                  <a:solidFill>
                    <a:srgbClr val="000000"/>
                  </a:solidFill>
                  <a:latin typeface="Helvetica Now"/>
                  <a:ea typeface="Helvetica Now"/>
                  <a:cs typeface="Helvetica Now"/>
                  <a:sym typeface="Helvetica Now"/>
                </a:rPr>
                <a:t>07</a:t>
              </a:r>
            </a:p>
          </p:txBody>
        </p:sp>
      </p:grpSp>
      <p:sp>
        <p:nvSpPr>
          <p:cNvPr name="AutoShape 21" id="21"/>
          <p:cNvSpPr/>
          <p:nvPr/>
        </p:nvSpPr>
        <p:spPr>
          <a:xfrm>
            <a:off x="1028700" y="2638377"/>
            <a:ext cx="4593032" cy="0"/>
          </a:xfrm>
          <a:prstGeom prst="line">
            <a:avLst/>
          </a:prstGeom>
          <a:ln cap="flat" w="19050">
            <a:solidFill>
              <a:srgbClr val="B4B4B4"/>
            </a:solidFill>
            <a:prstDash val="solid"/>
            <a:headEnd type="none" len="sm" w="sm"/>
            <a:tailEnd type="none" len="sm" w="sm"/>
          </a:ln>
        </p:spPr>
      </p:sp>
      <p:sp>
        <p:nvSpPr>
          <p:cNvPr name="AutoShape 22" id="22"/>
          <p:cNvSpPr/>
          <p:nvPr/>
        </p:nvSpPr>
        <p:spPr>
          <a:xfrm>
            <a:off x="6147522" y="2638377"/>
            <a:ext cx="4593032" cy="0"/>
          </a:xfrm>
          <a:prstGeom prst="line">
            <a:avLst/>
          </a:prstGeom>
          <a:ln cap="flat" w="19050">
            <a:solidFill>
              <a:srgbClr val="B4B4B4"/>
            </a:solidFill>
            <a:prstDash val="solid"/>
            <a:headEnd type="none" len="sm" w="sm"/>
            <a:tailEnd type="none" len="sm" w="sm"/>
          </a:ln>
        </p:spPr>
      </p:sp>
      <p:sp>
        <p:nvSpPr>
          <p:cNvPr name="AutoShape 23" id="23"/>
          <p:cNvSpPr/>
          <p:nvPr/>
        </p:nvSpPr>
        <p:spPr>
          <a:xfrm>
            <a:off x="1028700" y="4159234"/>
            <a:ext cx="4593032" cy="0"/>
          </a:xfrm>
          <a:prstGeom prst="line">
            <a:avLst/>
          </a:prstGeom>
          <a:ln cap="flat" w="19050">
            <a:solidFill>
              <a:srgbClr val="B4B4B4"/>
            </a:solidFill>
            <a:prstDash val="solid"/>
            <a:headEnd type="none" len="sm" w="sm"/>
            <a:tailEnd type="none" len="sm" w="sm"/>
          </a:ln>
        </p:spPr>
      </p:sp>
      <p:sp>
        <p:nvSpPr>
          <p:cNvPr name="AutoShape 24" id="24"/>
          <p:cNvSpPr/>
          <p:nvPr/>
        </p:nvSpPr>
        <p:spPr>
          <a:xfrm>
            <a:off x="6147522" y="4159234"/>
            <a:ext cx="4593032" cy="0"/>
          </a:xfrm>
          <a:prstGeom prst="line">
            <a:avLst/>
          </a:prstGeom>
          <a:ln cap="flat" w="19050">
            <a:solidFill>
              <a:srgbClr val="B4B4B4"/>
            </a:solidFill>
            <a:prstDash val="solid"/>
            <a:headEnd type="none" len="sm" w="sm"/>
            <a:tailEnd type="none" len="sm" w="sm"/>
          </a:ln>
        </p:spPr>
      </p:sp>
      <p:grpSp>
        <p:nvGrpSpPr>
          <p:cNvPr name="Group 25" id="25"/>
          <p:cNvGrpSpPr/>
          <p:nvPr/>
        </p:nvGrpSpPr>
        <p:grpSpPr>
          <a:xfrm rot="0">
            <a:off x="1028700" y="4597384"/>
            <a:ext cx="808333" cy="80833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19050" cap="sq">
              <a:solidFill>
                <a:srgbClr val="000000"/>
              </a:solidFill>
              <a:prstDash val="solid"/>
              <a:miter/>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spc="274">
                  <a:solidFill>
                    <a:srgbClr val="000000"/>
                  </a:solidFill>
                  <a:latin typeface="Helvetica Now"/>
                  <a:ea typeface="Helvetica Now"/>
                  <a:cs typeface="Helvetica Now"/>
                  <a:sym typeface="Helvetica Now"/>
                </a:rPr>
                <a:t>03</a:t>
              </a:r>
            </a:p>
          </p:txBody>
        </p:sp>
      </p:grpSp>
      <p:sp>
        <p:nvSpPr>
          <p:cNvPr name="AutoShape 28" id="28"/>
          <p:cNvSpPr/>
          <p:nvPr/>
        </p:nvSpPr>
        <p:spPr>
          <a:xfrm>
            <a:off x="1028700" y="5680091"/>
            <a:ext cx="4593032" cy="0"/>
          </a:xfrm>
          <a:prstGeom prst="line">
            <a:avLst/>
          </a:prstGeom>
          <a:ln cap="flat" w="19050">
            <a:solidFill>
              <a:srgbClr val="B4B4B4"/>
            </a:solidFill>
            <a:prstDash val="solid"/>
            <a:headEnd type="none" len="sm" w="sm"/>
            <a:tailEnd type="none" len="sm" w="sm"/>
          </a:ln>
        </p:spPr>
      </p:sp>
      <p:grpSp>
        <p:nvGrpSpPr>
          <p:cNvPr name="Group 29" id="29"/>
          <p:cNvGrpSpPr/>
          <p:nvPr/>
        </p:nvGrpSpPr>
        <p:grpSpPr>
          <a:xfrm rot="0">
            <a:off x="1028700" y="6118241"/>
            <a:ext cx="808333" cy="80833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19050" cap="sq">
              <a:solidFill>
                <a:srgbClr val="FFFFFF"/>
              </a:solidFill>
              <a:prstDash val="solid"/>
              <a:miter/>
            </a:ln>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spc="274">
                  <a:solidFill>
                    <a:srgbClr val="FFFFFF"/>
                  </a:solidFill>
                  <a:latin typeface="Helvetica Now"/>
                  <a:ea typeface="Helvetica Now"/>
                  <a:cs typeface="Helvetica Now"/>
                  <a:sym typeface="Helvetica Now"/>
                </a:rPr>
                <a:t>04</a:t>
              </a:r>
            </a:p>
          </p:txBody>
        </p:sp>
      </p:grpSp>
      <p:sp>
        <p:nvSpPr>
          <p:cNvPr name="AutoShape 32" id="32"/>
          <p:cNvSpPr/>
          <p:nvPr/>
        </p:nvSpPr>
        <p:spPr>
          <a:xfrm>
            <a:off x="1028700" y="7200948"/>
            <a:ext cx="4593032" cy="0"/>
          </a:xfrm>
          <a:prstGeom prst="line">
            <a:avLst/>
          </a:prstGeom>
          <a:ln cap="flat" w="19050">
            <a:solidFill>
              <a:srgbClr val="B4B4B4"/>
            </a:solidFill>
            <a:prstDash val="solid"/>
            <a:headEnd type="none" len="sm" w="sm"/>
            <a:tailEnd type="none" len="sm" w="sm"/>
          </a:ln>
        </p:spPr>
      </p:sp>
      <p:grpSp>
        <p:nvGrpSpPr>
          <p:cNvPr name="Group 33" id="33"/>
          <p:cNvGrpSpPr/>
          <p:nvPr/>
        </p:nvGrpSpPr>
        <p:grpSpPr>
          <a:xfrm rot="0">
            <a:off x="1028700" y="7639098"/>
            <a:ext cx="808333" cy="80833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ln w="19050" cap="sq">
              <a:solidFill>
                <a:srgbClr val="000000"/>
              </a:solidFill>
              <a:prstDash val="solid"/>
              <a:miter/>
            </a:ln>
          </p:spPr>
        </p:sp>
        <p:sp>
          <p:nvSpPr>
            <p:cNvPr name="TextBox 35" id="35"/>
            <p:cNvSpPr txBox="true"/>
            <p:nvPr/>
          </p:nvSpPr>
          <p:spPr>
            <a:xfrm>
              <a:off x="76200" y="28575"/>
              <a:ext cx="660400" cy="708025"/>
            </a:xfrm>
            <a:prstGeom prst="rect">
              <a:avLst/>
            </a:prstGeom>
          </p:spPr>
          <p:txBody>
            <a:bodyPr anchor="ctr" rtlCol="false" tIns="50800" lIns="50800" bIns="50800" rIns="50800"/>
            <a:lstStyle/>
            <a:p>
              <a:pPr algn="ctr">
                <a:lnSpc>
                  <a:spcPts val="3499"/>
                </a:lnSpc>
              </a:pPr>
              <a:r>
                <a:rPr lang="en-US" sz="2499" spc="274">
                  <a:solidFill>
                    <a:srgbClr val="000000"/>
                  </a:solidFill>
                  <a:latin typeface="Helvetica Now"/>
                  <a:ea typeface="Helvetica Now"/>
                  <a:cs typeface="Helvetica Now"/>
                  <a:sym typeface="Helvetica Now"/>
                </a:rPr>
                <a:t>05</a:t>
              </a:r>
            </a:p>
          </p:txBody>
        </p:sp>
      </p:grpSp>
      <p:sp>
        <p:nvSpPr>
          <p:cNvPr name="AutoShape 36" id="36"/>
          <p:cNvSpPr/>
          <p:nvPr/>
        </p:nvSpPr>
        <p:spPr>
          <a:xfrm>
            <a:off x="1028700" y="8721805"/>
            <a:ext cx="4593032" cy="0"/>
          </a:xfrm>
          <a:prstGeom prst="line">
            <a:avLst/>
          </a:prstGeom>
          <a:ln cap="flat" w="19050">
            <a:solidFill>
              <a:srgbClr val="B4B4B4"/>
            </a:solidFill>
            <a:prstDash val="solid"/>
            <a:headEnd type="none" len="sm" w="sm"/>
            <a:tailEnd type="none" len="sm" w="sm"/>
          </a:ln>
        </p:spPr>
      </p:sp>
      <p:sp>
        <p:nvSpPr>
          <p:cNvPr name="TextBox 37" id="37"/>
          <p:cNvSpPr txBox="true"/>
          <p:nvPr/>
        </p:nvSpPr>
        <p:spPr>
          <a:xfrm rot="0">
            <a:off x="11957028" y="2197961"/>
            <a:ext cx="5302272" cy="1279524"/>
          </a:xfrm>
          <a:prstGeom prst="rect">
            <a:avLst/>
          </a:prstGeom>
        </p:spPr>
        <p:txBody>
          <a:bodyPr anchor="t" rtlCol="false" tIns="0" lIns="0" bIns="0" rIns="0">
            <a:spAutoFit/>
          </a:bodyPr>
          <a:lstStyle/>
          <a:p>
            <a:pPr algn="l" marL="0" indent="0" lvl="0">
              <a:lnSpc>
                <a:spcPts val="9499"/>
              </a:lnSpc>
            </a:pPr>
            <a:r>
              <a:rPr lang="en-US" b="true" sz="9999" spc="-399">
                <a:solidFill>
                  <a:srgbClr val="FFFFFF"/>
                </a:solidFill>
                <a:latin typeface="Helvetica Now Bold"/>
                <a:ea typeface="Helvetica Now Bold"/>
                <a:cs typeface="Helvetica Now Bold"/>
                <a:sym typeface="Helvetica Now Bold"/>
              </a:rPr>
              <a:t>Sumário</a:t>
            </a:r>
          </a:p>
        </p:txBody>
      </p:sp>
      <p:sp>
        <p:nvSpPr>
          <p:cNvPr name="TextBox 38" id="38"/>
          <p:cNvSpPr txBox="true"/>
          <p:nvPr/>
        </p:nvSpPr>
        <p:spPr>
          <a:xfrm rot="0">
            <a:off x="1978848" y="1724886"/>
            <a:ext cx="3642884" cy="422275"/>
          </a:xfrm>
          <a:prstGeom prst="rect">
            <a:avLst/>
          </a:prstGeom>
        </p:spPr>
        <p:txBody>
          <a:bodyPr anchor="t" rtlCol="false" tIns="0" lIns="0" bIns="0" rIns="0">
            <a:spAutoFit/>
          </a:bodyPr>
          <a:lstStyle/>
          <a:p>
            <a:pPr algn="l" marL="0" indent="0" lvl="0">
              <a:lnSpc>
                <a:spcPts val="3499"/>
              </a:lnSpc>
              <a:spcBef>
                <a:spcPct val="0"/>
              </a:spcBef>
            </a:pPr>
            <a:r>
              <a:rPr lang="en-US" sz="2499" spc="274">
                <a:solidFill>
                  <a:srgbClr val="000000"/>
                </a:solidFill>
                <a:latin typeface="DM Sans"/>
                <a:ea typeface="DM Sans"/>
                <a:cs typeface="DM Sans"/>
                <a:sym typeface="DM Sans"/>
              </a:rPr>
              <a:t>Problema Atual</a:t>
            </a:r>
          </a:p>
        </p:txBody>
      </p:sp>
      <p:sp>
        <p:nvSpPr>
          <p:cNvPr name="TextBox 39" id="39"/>
          <p:cNvSpPr txBox="true"/>
          <p:nvPr/>
        </p:nvSpPr>
        <p:spPr>
          <a:xfrm rot="0">
            <a:off x="7097670" y="1724886"/>
            <a:ext cx="3642884" cy="422275"/>
          </a:xfrm>
          <a:prstGeom prst="rect">
            <a:avLst/>
          </a:prstGeom>
        </p:spPr>
        <p:txBody>
          <a:bodyPr anchor="t" rtlCol="false" tIns="0" lIns="0" bIns="0" rIns="0">
            <a:spAutoFit/>
          </a:bodyPr>
          <a:lstStyle/>
          <a:p>
            <a:pPr algn="l" marL="0" indent="0" lvl="0">
              <a:lnSpc>
                <a:spcPts val="3499"/>
              </a:lnSpc>
              <a:spcBef>
                <a:spcPct val="0"/>
              </a:spcBef>
            </a:pPr>
            <a:r>
              <a:rPr lang="en-US" sz="2499" spc="274">
                <a:solidFill>
                  <a:srgbClr val="000000"/>
                </a:solidFill>
                <a:latin typeface="DM Sans"/>
                <a:ea typeface="DM Sans"/>
                <a:cs typeface="DM Sans"/>
                <a:sym typeface="DM Sans"/>
              </a:rPr>
              <a:t>Corpo Dicente</a:t>
            </a:r>
          </a:p>
        </p:txBody>
      </p:sp>
      <p:sp>
        <p:nvSpPr>
          <p:cNvPr name="TextBox 40" id="40"/>
          <p:cNvSpPr txBox="true"/>
          <p:nvPr/>
        </p:nvSpPr>
        <p:spPr>
          <a:xfrm rot="0">
            <a:off x="1978848" y="3245743"/>
            <a:ext cx="3642884" cy="405765"/>
          </a:xfrm>
          <a:prstGeom prst="rect">
            <a:avLst/>
          </a:prstGeom>
        </p:spPr>
        <p:txBody>
          <a:bodyPr anchor="t" rtlCol="false" tIns="0" lIns="0" bIns="0" rIns="0">
            <a:spAutoFit/>
          </a:bodyPr>
          <a:lstStyle/>
          <a:p>
            <a:pPr algn="l" marL="0" indent="0" lvl="0">
              <a:lnSpc>
                <a:spcPts val="3359"/>
              </a:lnSpc>
              <a:spcBef>
                <a:spcPct val="0"/>
              </a:spcBef>
            </a:pPr>
            <a:r>
              <a:rPr lang="en-US" sz="2400" spc="264">
                <a:solidFill>
                  <a:srgbClr val="000000"/>
                </a:solidFill>
                <a:latin typeface="DM Sans"/>
                <a:ea typeface="DM Sans"/>
                <a:cs typeface="DM Sans"/>
                <a:sym typeface="DM Sans"/>
              </a:rPr>
              <a:t>Solução: FabricaHub</a:t>
            </a:r>
          </a:p>
        </p:txBody>
      </p:sp>
      <p:sp>
        <p:nvSpPr>
          <p:cNvPr name="TextBox 41" id="41"/>
          <p:cNvSpPr txBox="true"/>
          <p:nvPr/>
        </p:nvSpPr>
        <p:spPr>
          <a:xfrm rot="0">
            <a:off x="7097670" y="3245743"/>
            <a:ext cx="4145794" cy="389255"/>
          </a:xfrm>
          <a:prstGeom prst="rect">
            <a:avLst/>
          </a:prstGeom>
        </p:spPr>
        <p:txBody>
          <a:bodyPr anchor="t" rtlCol="false" tIns="0" lIns="0" bIns="0" rIns="0">
            <a:spAutoFit/>
          </a:bodyPr>
          <a:lstStyle/>
          <a:p>
            <a:pPr algn="l" marL="0" indent="0" lvl="0">
              <a:lnSpc>
                <a:spcPts val="3220"/>
              </a:lnSpc>
              <a:spcBef>
                <a:spcPct val="0"/>
              </a:spcBef>
            </a:pPr>
            <a:r>
              <a:rPr lang="en-US" sz="2300" spc="253">
                <a:solidFill>
                  <a:srgbClr val="000000"/>
                </a:solidFill>
                <a:latin typeface="DM Sans"/>
                <a:ea typeface="DM Sans"/>
                <a:cs typeface="DM Sans"/>
                <a:sym typeface="DM Sans"/>
              </a:rPr>
              <a:t>Proposta de Valor unica</a:t>
            </a:r>
          </a:p>
        </p:txBody>
      </p:sp>
      <p:sp>
        <p:nvSpPr>
          <p:cNvPr name="TextBox 42" id="42"/>
          <p:cNvSpPr txBox="true"/>
          <p:nvPr/>
        </p:nvSpPr>
        <p:spPr>
          <a:xfrm rot="0">
            <a:off x="1978848" y="4766600"/>
            <a:ext cx="3642884" cy="422275"/>
          </a:xfrm>
          <a:prstGeom prst="rect">
            <a:avLst/>
          </a:prstGeom>
        </p:spPr>
        <p:txBody>
          <a:bodyPr anchor="t" rtlCol="false" tIns="0" lIns="0" bIns="0" rIns="0">
            <a:spAutoFit/>
          </a:bodyPr>
          <a:lstStyle/>
          <a:p>
            <a:pPr algn="l" marL="0" indent="0" lvl="0">
              <a:lnSpc>
                <a:spcPts val="3499"/>
              </a:lnSpc>
              <a:spcBef>
                <a:spcPct val="0"/>
              </a:spcBef>
            </a:pPr>
            <a:r>
              <a:rPr lang="en-US" sz="2499" spc="274">
                <a:solidFill>
                  <a:srgbClr val="000000"/>
                </a:solidFill>
                <a:latin typeface="DM Sans"/>
                <a:ea typeface="DM Sans"/>
                <a:cs typeface="DM Sans"/>
                <a:sym typeface="DM Sans"/>
              </a:rPr>
              <a:t>Validação</a:t>
            </a:r>
          </a:p>
        </p:txBody>
      </p:sp>
      <p:sp>
        <p:nvSpPr>
          <p:cNvPr name="TextBox 43" id="43"/>
          <p:cNvSpPr txBox="true"/>
          <p:nvPr/>
        </p:nvSpPr>
        <p:spPr>
          <a:xfrm rot="0">
            <a:off x="1978848" y="6287457"/>
            <a:ext cx="3642884" cy="422275"/>
          </a:xfrm>
          <a:prstGeom prst="rect">
            <a:avLst/>
          </a:prstGeom>
        </p:spPr>
        <p:txBody>
          <a:bodyPr anchor="t" rtlCol="false" tIns="0" lIns="0" bIns="0" rIns="0">
            <a:spAutoFit/>
          </a:bodyPr>
          <a:lstStyle/>
          <a:p>
            <a:pPr algn="l" marL="0" indent="0" lvl="0">
              <a:lnSpc>
                <a:spcPts val="3499"/>
              </a:lnSpc>
              <a:spcBef>
                <a:spcPct val="0"/>
              </a:spcBef>
            </a:pPr>
            <a:r>
              <a:rPr lang="en-US" sz="2499" spc="274">
                <a:solidFill>
                  <a:srgbClr val="FFFFFF"/>
                </a:solidFill>
                <a:latin typeface="DM Sans"/>
                <a:ea typeface="DM Sans"/>
                <a:cs typeface="DM Sans"/>
                <a:sym typeface="DM Sans"/>
              </a:rPr>
              <a:t>Instituição</a:t>
            </a:r>
          </a:p>
        </p:txBody>
      </p:sp>
      <p:sp>
        <p:nvSpPr>
          <p:cNvPr name="TextBox 44" id="44"/>
          <p:cNvSpPr txBox="true"/>
          <p:nvPr/>
        </p:nvSpPr>
        <p:spPr>
          <a:xfrm rot="0">
            <a:off x="1978848" y="7808314"/>
            <a:ext cx="3642884" cy="422275"/>
          </a:xfrm>
          <a:prstGeom prst="rect">
            <a:avLst/>
          </a:prstGeom>
        </p:spPr>
        <p:txBody>
          <a:bodyPr anchor="t" rtlCol="false" tIns="0" lIns="0" bIns="0" rIns="0">
            <a:spAutoFit/>
          </a:bodyPr>
          <a:lstStyle/>
          <a:p>
            <a:pPr algn="l" marL="0" indent="0" lvl="0">
              <a:lnSpc>
                <a:spcPts val="3499"/>
              </a:lnSpc>
              <a:spcBef>
                <a:spcPct val="0"/>
              </a:spcBef>
            </a:pPr>
            <a:r>
              <a:rPr lang="en-US" sz="2499" spc="274">
                <a:solidFill>
                  <a:srgbClr val="000000"/>
                </a:solidFill>
                <a:latin typeface="DM Sans"/>
                <a:ea typeface="DM Sans"/>
                <a:cs typeface="DM Sans"/>
                <a:sym typeface="DM Sans"/>
              </a:rPr>
              <a:t>Corpo Docente</a:t>
            </a:r>
          </a:p>
        </p:txBody>
      </p:sp>
      <p:sp>
        <p:nvSpPr>
          <p:cNvPr name="Freeform 45" id="45"/>
          <p:cNvSpPr/>
          <p:nvPr/>
        </p:nvSpPr>
        <p:spPr>
          <a:xfrm flipH="false" flipV="false" rot="0">
            <a:off x="16585099" y="113906"/>
            <a:ext cx="1348401" cy="914794"/>
          </a:xfrm>
          <a:custGeom>
            <a:avLst/>
            <a:gdLst/>
            <a:ahLst/>
            <a:cxnLst/>
            <a:rect r="r" b="b" t="t" l="l"/>
            <a:pathLst>
              <a:path h="914794" w="1348401">
                <a:moveTo>
                  <a:pt x="0" y="0"/>
                </a:moveTo>
                <a:lnTo>
                  <a:pt x="1348402" y="0"/>
                </a:lnTo>
                <a:lnTo>
                  <a:pt x="1348402" y="914794"/>
                </a:lnTo>
                <a:lnTo>
                  <a:pt x="0" y="914794"/>
                </a:lnTo>
                <a:lnTo>
                  <a:pt x="0" y="0"/>
                </a:lnTo>
                <a:close/>
              </a:path>
            </a:pathLst>
          </a:custGeom>
          <a:blipFill>
            <a:blip r:embed="rId3"/>
            <a:stretch>
              <a:fillRect l="0" t="-23699" r="0" b="-23699"/>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30349" t="-17844" r="-20068" b="-34912"/>
            </a:stretch>
          </a:blipFill>
        </p:spPr>
      </p:sp>
      <p:grpSp>
        <p:nvGrpSpPr>
          <p:cNvPr name="Group 3" id="3"/>
          <p:cNvGrpSpPr/>
          <p:nvPr/>
        </p:nvGrpSpPr>
        <p:grpSpPr>
          <a:xfrm rot="0">
            <a:off x="0" y="0"/>
            <a:ext cx="18288000" cy="2818068"/>
            <a:chOff x="0" y="0"/>
            <a:chExt cx="4816593" cy="742207"/>
          </a:xfrm>
        </p:grpSpPr>
        <p:sp>
          <p:nvSpPr>
            <p:cNvPr name="Freeform 4" id="4"/>
            <p:cNvSpPr/>
            <p:nvPr/>
          </p:nvSpPr>
          <p:spPr>
            <a:xfrm flipH="false" flipV="false" rot="0">
              <a:off x="0" y="0"/>
              <a:ext cx="4816592" cy="742207"/>
            </a:xfrm>
            <a:custGeom>
              <a:avLst/>
              <a:gdLst/>
              <a:ahLst/>
              <a:cxnLst/>
              <a:rect r="r" b="b" t="t" l="l"/>
              <a:pathLst>
                <a:path h="742207" w="4816592">
                  <a:moveTo>
                    <a:pt x="0" y="0"/>
                  </a:moveTo>
                  <a:lnTo>
                    <a:pt x="4816592" y="0"/>
                  </a:lnTo>
                  <a:lnTo>
                    <a:pt x="4816592" y="742207"/>
                  </a:lnTo>
                  <a:lnTo>
                    <a:pt x="0" y="742207"/>
                  </a:lnTo>
                  <a:close/>
                </a:path>
              </a:pathLst>
            </a:custGeom>
            <a:gradFill rotWithShape="true">
              <a:gsLst>
                <a:gs pos="0">
                  <a:srgbClr val="000000">
                    <a:alpha val="100000"/>
                  </a:srgbClr>
                </a:gs>
                <a:gs pos="100000">
                  <a:srgbClr val="000000">
                    <a:alpha val="0"/>
                  </a:srgbClr>
                </a:gs>
              </a:gsLst>
              <a:lin ang="5400000"/>
            </a:gradFill>
          </p:spPr>
        </p:sp>
        <p:sp>
          <p:nvSpPr>
            <p:cNvPr name="TextBox 5" id="5"/>
            <p:cNvSpPr txBox="true"/>
            <p:nvPr/>
          </p:nvSpPr>
          <p:spPr>
            <a:xfrm>
              <a:off x="0" y="-47625"/>
              <a:ext cx="4816593" cy="789832"/>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10800000">
            <a:off x="0" y="7468932"/>
            <a:ext cx="18288000" cy="2818068"/>
            <a:chOff x="0" y="0"/>
            <a:chExt cx="4816593" cy="742207"/>
          </a:xfrm>
        </p:grpSpPr>
        <p:sp>
          <p:nvSpPr>
            <p:cNvPr name="Freeform 7" id="7"/>
            <p:cNvSpPr/>
            <p:nvPr/>
          </p:nvSpPr>
          <p:spPr>
            <a:xfrm flipH="false" flipV="false" rot="0">
              <a:off x="0" y="0"/>
              <a:ext cx="4816592" cy="742207"/>
            </a:xfrm>
            <a:custGeom>
              <a:avLst/>
              <a:gdLst/>
              <a:ahLst/>
              <a:cxnLst/>
              <a:rect r="r" b="b" t="t" l="l"/>
              <a:pathLst>
                <a:path h="742207" w="4816592">
                  <a:moveTo>
                    <a:pt x="0" y="0"/>
                  </a:moveTo>
                  <a:lnTo>
                    <a:pt x="4816592" y="0"/>
                  </a:lnTo>
                  <a:lnTo>
                    <a:pt x="4816592" y="742207"/>
                  </a:lnTo>
                  <a:lnTo>
                    <a:pt x="0" y="742207"/>
                  </a:lnTo>
                  <a:close/>
                </a:path>
              </a:pathLst>
            </a:custGeom>
            <a:gradFill rotWithShape="true">
              <a:gsLst>
                <a:gs pos="0">
                  <a:srgbClr val="000000">
                    <a:alpha val="100000"/>
                  </a:srgbClr>
                </a:gs>
                <a:gs pos="100000">
                  <a:srgbClr val="000000">
                    <a:alpha val="0"/>
                  </a:srgbClr>
                </a:gs>
              </a:gsLst>
              <a:lin ang="5400000"/>
            </a:gradFill>
          </p:spPr>
        </p:sp>
        <p:sp>
          <p:nvSpPr>
            <p:cNvPr name="TextBox 8" id="8"/>
            <p:cNvSpPr txBox="true"/>
            <p:nvPr/>
          </p:nvSpPr>
          <p:spPr>
            <a:xfrm>
              <a:off x="0" y="-47625"/>
              <a:ext cx="4816593" cy="789832"/>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7793126" y="3168417"/>
            <a:ext cx="3818008" cy="546735"/>
            <a:chOff x="0" y="0"/>
            <a:chExt cx="1005566" cy="143996"/>
          </a:xfrm>
        </p:grpSpPr>
        <p:sp>
          <p:nvSpPr>
            <p:cNvPr name="Freeform 10" id="10"/>
            <p:cNvSpPr/>
            <p:nvPr/>
          </p:nvSpPr>
          <p:spPr>
            <a:xfrm flipH="false" flipV="false" rot="0">
              <a:off x="0" y="0"/>
              <a:ext cx="1005566" cy="143996"/>
            </a:xfrm>
            <a:custGeom>
              <a:avLst/>
              <a:gdLst/>
              <a:ahLst/>
              <a:cxnLst/>
              <a:rect r="r" b="b" t="t" l="l"/>
              <a:pathLst>
                <a:path h="143996" w="1005566">
                  <a:moveTo>
                    <a:pt x="30416" y="0"/>
                  </a:moveTo>
                  <a:lnTo>
                    <a:pt x="975150" y="0"/>
                  </a:lnTo>
                  <a:cubicBezTo>
                    <a:pt x="983217" y="0"/>
                    <a:pt x="990953" y="3205"/>
                    <a:pt x="996657" y="8909"/>
                  </a:cubicBezTo>
                  <a:cubicBezTo>
                    <a:pt x="1002361" y="14613"/>
                    <a:pt x="1005566" y="22349"/>
                    <a:pt x="1005566" y="30416"/>
                  </a:cubicBezTo>
                  <a:lnTo>
                    <a:pt x="1005566" y="113580"/>
                  </a:lnTo>
                  <a:cubicBezTo>
                    <a:pt x="1005566" y="121647"/>
                    <a:pt x="1002361" y="129383"/>
                    <a:pt x="996657" y="135087"/>
                  </a:cubicBezTo>
                  <a:cubicBezTo>
                    <a:pt x="990953" y="140792"/>
                    <a:pt x="983217" y="143996"/>
                    <a:pt x="975150" y="143996"/>
                  </a:cubicBezTo>
                  <a:lnTo>
                    <a:pt x="30416" y="143996"/>
                  </a:lnTo>
                  <a:cubicBezTo>
                    <a:pt x="22349" y="143996"/>
                    <a:pt x="14613" y="140792"/>
                    <a:pt x="8909" y="135087"/>
                  </a:cubicBezTo>
                  <a:cubicBezTo>
                    <a:pt x="3205" y="129383"/>
                    <a:pt x="0" y="121647"/>
                    <a:pt x="0" y="113580"/>
                  </a:cubicBezTo>
                  <a:lnTo>
                    <a:pt x="0" y="30416"/>
                  </a:lnTo>
                  <a:cubicBezTo>
                    <a:pt x="0" y="22349"/>
                    <a:pt x="3205" y="14613"/>
                    <a:pt x="8909" y="8909"/>
                  </a:cubicBezTo>
                  <a:cubicBezTo>
                    <a:pt x="14613" y="3205"/>
                    <a:pt x="22349" y="0"/>
                    <a:pt x="30416" y="0"/>
                  </a:cubicBezTo>
                  <a:close/>
                </a:path>
              </a:pathLst>
            </a:custGeom>
            <a:gradFill rotWithShape="true">
              <a:gsLst>
                <a:gs pos="0">
                  <a:srgbClr val="ADA56E">
                    <a:alpha val="100000"/>
                  </a:srgbClr>
                </a:gs>
                <a:gs pos="100000">
                  <a:srgbClr val="341F08">
                    <a:alpha val="100000"/>
                  </a:srgbClr>
                </a:gs>
              </a:gsLst>
              <a:lin ang="0"/>
            </a:gradFill>
          </p:spPr>
        </p:sp>
        <p:sp>
          <p:nvSpPr>
            <p:cNvPr name="TextBox 11" id="11"/>
            <p:cNvSpPr txBox="true"/>
            <p:nvPr/>
          </p:nvSpPr>
          <p:spPr>
            <a:xfrm>
              <a:off x="0" y="-47625"/>
              <a:ext cx="1005566" cy="191621"/>
            </a:xfrm>
            <a:prstGeom prst="rect">
              <a:avLst/>
            </a:prstGeom>
          </p:spPr>
          <p:txBody>
            <a:bodyPr anchor="ctr" rtlCol="false" tIns="50800" lIns="50800" bIns="50800" rIns="50800"/>
            <a:lstStyle/>
            <a:p>
              <a:pPr algn="ctr">
                <a:lnSpc>
                  <a:spcPts val="3499"/>
                </a:lnSpc>
              </a:pPr>
              <a:r>
                <a:rPr lang="en-US" sz="2499" spc="274">
                  <a:solidFill>
                    <a:srgbClr val="FFFFFF"/>
                  </a:solidFill>
                  <a:latin typeface="DM Sans"/>
                  <a:ea typeface="DM Sans"/>
                  <a:cs typeface="DM Sans"/>
                  <a:sym typeface="DM Sans"/>
                </a:rPr>
                <a:t>Contexto Geral</a:t>
              </a:r>
            </a:p>
          </p:txBody>
        </p:sp>
      </p:grpSp>
      <p:sp>
        <p:nvSpPr>
          <p:cNvPr name="Freeform 12" id="12"/>
          <p:cNvSpPr/>
          <p:nvPr/>
        </p:nvSpPr>
        <p:spPr>
          <a:xfrm flipH="false" flipV="false" rot="0">
            <a:off x="15575048" y="225525"/>
            <a:ext cx="2171706" cy="1409034"/>
          </a:xfrm>
          <a:custGeom>
            <a:avLst/>
            <a:gdLst/>
            <a:ahLst/>
            <a:cxnLst/>
            <a:rect r="r" b="b" t="t" l="l"/>
            <a:pathLst>
              <a:path h="1409034" w="2171706">
                <a:moveTo>
                  <a:pt x="0" y="0"/>
                </a:moveTo>
                <a:lnTo>
                  <a:pt x="2171706" y="0"/>
                </a:lnTo>
                <a:lnTo>
                  <a:pt x="2171706" y="1409034"/>
                </a:lnTo>
                <a:lnTo>
                  <a:pt x="0" y="1409034"/>
                </a:lnTo>
                <a:lnTo>
                  <a:pt x="0" y="0"/>
                </a:lnTo>
                <a:close/>
              </a:path>
            </a:pathLst>
          </a:custGeom>
          <a:blipFill>
            <a:blip r:embed="rId3"/>
            <a:stretch>
              <a:fillRect l="0" t="-27063" r="0" b="-27063"/>
            </a:stretch>
          </a:blipFill>
        </p:spPr>
      </p:sp>
      <p:sp>
        <p:nvSpPr>
          <p:cNvPr name="Freeform 13" id="13"/>
          <p:cNvSpPr/>
          <p:nvPr/>
        </p:nvSpPr>
        <p:spPr>
          <a:xfrm flipH="false" flipV="false" rot="0">
            <a:off x="379228" y="1145647"/>
            <a:ext cx="6355844" cy="7995705"/>
          </a:xfrm>
          <a:custGeom>
            <a:avLst/>
            <a:gdLst/>
            <a:ahLst/>
            <a:cxnLst/>
            <a:rect r="r" b="b" t="t" l="l"/>
            <a:pathLst>
              <a:path h="7995705" w="6355844">
                <a:moveTo>
                  <a:pt x="0" y="0"/>
                </a:moveTo>
                <a:lnTo>
                  <a:pt x="6355844" y="0"/>
                </a:lnTo>
                <a:lnTo>
                  <a:pt x="6355844" y="7995706"/>
                </a:lnTo>
                <a:lnTo>
                  <a:pt x="0" y="7995706"/>
                </a:lnTo>
                <a:lnTo>
                  <a:pt x="0" y="0"/>
                </a:lnTo>
                <a:close/>
              </a:path>
            </a:pathLst>
          </a:custGeom>
          <a:blipFill>
            <a:blip r:embed="rId4"/>
            <a:stretch>
              <a:fillRect l="-65106" t="0" r="-65341" b="0"/>
            </a:stretch>
          </a:blipFill>
        </p:spPr>
      </p:sp>
      <p:sp>
        <p:nvSpPr>
          <p:cNvPr name="TextBox 14" id="14"/>
          <p:cNvSpPr txBox="true"/>
          <p:nvPr/>
        </p:nvSpPr>
        <p:spPr>
          <a:xfrm rot="0">
            <a:off x="7793126" y="1888892"/>
            <a:ext cx="8867775" cy="1279524"/>
          </a:xfrm>
          <a:prstGeom prst="rect">
            <a:avLst/>
          </a:prstGeom>
        </p:spPr>
        <p:txBody>
          <a:bodyPr anchor="t" rtlCol="false" tIns="0" lIns="0" bIns="0" rIns="0">
            <a:spAutoFit/>
          </a:bodyPr>
          <a:lstStyle/>
          <a:p>
            <a:pPr algn="l" marL="0" indent="0" lvl="0">
              <a:lnSpc>
                <a:spcPts val="9499"/>
              </a:lnSpc>
            </a:pPr>
            <a:r>
              <a:rPr lang="en-US" b="true" sz="9999" spc="-399">
                <a:solidFill>
                  <a:srgbClr val="FFFFFF"/>
                </a:solidFill>
                <a:latin typeface="Helvetica Now Bold"/>
                <a:ea typeface="Helvetica Now Bold"/>
                <a:cs typeface="Helvetica Now Bold"/>
                <a:sym typeface="Helvetica Now Bold"/>
              </a:rPr>
              <a:t>Problema Atual </a:t>
            </a:r>
          </a:p>
        </p:txBody>
      </p:sp>
      <p:sp>
        <p:nvSpPr>
          <p:cNvPr name="TextBox 15" id="15"/>
          <p:cNvSpPr txBox="true"/>
          <p:nvPr/>
        </p:nvSpPr>
        <p:spPr>
          <a:xfrm rot="0">
            <a:off x="7792545" y="4019952"/>
            <a:ext cx="7637179" cy="5241925"/>
          </a:xfrm>
          <a:prstGeom prst="rect">
            <a:avLst/>
          </a:prstGeom>
        </p:spPr>
        <p:txBody>
          <a:bodyPr anchor="t" rtlCol="false" tIns="0" lIns="0" bIns="0" rIns="0">
            <a:spAutoFit/>
          </a:bodyPr>
          <a:lstStyle/>
          <a:p>
            <a:pPr algn="just">
              <a:lnSpc>
                <a:spcPts val="3499"/>
              </a:lnSpc>
              <a:spcBef>
                <a:spcPct val="0"/>
              </a:spcBef>
            </a:pPr>
            <a:r>
              <a:rPr lang="en-US" sz="2499" spc="274">
                <a:solidFill>
                  <a:srgbClr val="FFFFFF"/>
                </a:solidFill>
                <a:latin typeface="DM Sans"/>
                <a:ea typeface="DM Sans"/>
                <a:cs typeface="DM Sans"/>
                <a:sym typeface="DM Sans"/>
              </a:rPr>
              <a:t>Hoje, nossa instituição investe tempo e recursos valiosos em processos manuais que poderiam ser automatizados. O uso de um sistema generalizado causa falta de suporte a instituição</a:t>
            </a:r>
          </a:p>
          <a:p>
            <a:pPr algn="just">
              <a:lnSpc>
                <a:spcPts val="3499"/>
              </a:lnSpc>
              <a:spcBef>
                <a:spcPct val="0"/>
              </a:spcBef>
            </a:pPr>
            <a:r>
              <a:rPr lang="en-US" sz="2499" spc="274">
                <a:solidFill>
                  <a:srgbClr val="FFFFFF"/>
                </a:solidFill>
                <a:latin typeface="DM Sans"/>
                <a:ea typeface="DM Sans"/>
                <a:cs typeface="DM Sans"/>
                <a:sym typeface="DM Sans"/>
              </a:rPr>
              <a:t>A gestão acadêmica atual, baseada em processos manuais e planilhas desconectadas, compromete nossa eficiência operacional e contradiz os valores de inovação tecnológica que defendemos como instituição de ensino em programação.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36000">
            <a:off x="-458277" y="-867750"/>
            <a:ext cx="19204554" cy="12022500"/>
          </a:xfrm>
          <a:custGeom>
            <a:avLst/>
            <a:gdLst/>
            <a:ahLst/>
            <a:cxnLst/>
            <a:rect r="r" b="b" t="t" l="l"/>
            <a:pathLst>
              <a:path h="12022500" w="19204554">
                <a:moveTo>
                  <a:pt x="0" y="1784596"/>
                </a:moveTo>
                <a:lnTo>
                  <a:pt x="18200719" y="0"/>
                </a:lnTo>
                <a:lnTo>
                  <a:pt x="19204554" y="10237904"/>
                </a:lnTo>
                <a:lnTo>
                  <a:pt x="1003835" y="12022500"/>
                </a:lnTo>
                <a:lnTo>
                  <a:pt x="0" y="1784596"/>
                </a:lnTo>
                <a:close/>
              </a:path>
            </a:pathLst>
          </a:custGeom>
          <a:blipFill>
            <a:blip r:embed="rId2"/>
            <a:stretch>
              <a:fillRect l="-43349" t="-35181" r="-43349" b="-35181"/>
            </a:stretch>
          </a:blipFill>
        </p:spPr>
      </p:sp>
      <p:grpSp>
        <p:nvGrpSpPr>
          <p:cNvPr name="Group 3" id="3"/>
          <p:cNvGrpSpPr/>
          <p:nvPr/>
        </p:nvGrpSpPr>
        <p:grpSpPr>
          <a:xfrm rot="5394325">
            <a:off x="9924535" y="2096356"/>
            <a:ext cx="10606465" cy="6103495"/>
            <a:chOff x="0" y="0"/>
            <a:chExt cx="2793472" cy="1607505"/>
          </a:xfrm>
        </p:grpSpPr>
        <p:sp>
          <p:nvSpPr>
            <p:cNvPr name="Freeform 4" id="4"/>
            <p:cNvSpPr/>
            <p:nvPr/>
          </p:nvSpPr>
          <p:spPr>
            <a:xfrm flipH="false" flipV="false" rot="0">
              <a:off x="0" y="0"/>
              <a:ext cx="2793472" cy="1607505"/>
            </a:xfrm>
            <a:custGeom>
              <a:avLst/>
              <a:gdLst/>
              <a:ahLst/>
              <a:cxnLst/>
              <a:rect r="r" b="b" t="t" l="l"/>
              <a:pathLst>
                <a:path h="1607505" w="2793472">
                  <a:moveTo>
                    <a:pt x="0" y="0"/>
                  </a:moveTo>
                  <a:lnTo>
                    <a:pt x="2793472" y="0"/>
                  </a:lnTo>
                  <a:lnTo>
                    <a:pt x="2793472" y="1607505"/>
                  </a:lnTo>
                  <a:lnTo>
                    <a:pt x="0" y="1607505"/>
                  </a:lnTo>
                  <a:close/>
                </a:path>
              </a:pathLst>
            </a:custGeom>
            <a:solidFill>
              <a:srgbClr val="000000"/>
            </a:solidFill>
          </p:spPr>
        </p:sp>
        <p:sp>
          <p:nvSpPr>
            <p:cNvPr name="TextBox 5" id="5"/>
            <p:cNvSpPr txBox="true"/>
            <p:nvPr/>
          </p:nvSpPr>
          <p:spPr>
            <a:xfrm>
              <a:off x="0" y="-47625"/>
              <a:ext cx="2793472" cy="1655130"/>
            </a:xfrm>
            <a:prstGeom prst="rect">
              <a:avLst/>
            </a:prstGeom>
          </p:spPr>
          <p:txBody>
            <a:bodyPr anchor="ctr" rtlCol="false" tIns="50800" lIns="50800" bIns="50800" rIns="50800"/>
            <a:lstStyle/>
            <a:p>
              <a:pPr algn="ctr">
                <a:lnSpc>
                  <a:spcPts val="3499"/>
                </a:lnSpc>
              </a:pPr>
            </a:p>
          </p:txBody>
        </p:sp>
      </p:grpSp>
      <p:grpSp>
        <p:nvGrpSpPr>
          <p:cNvPr name="Group 6" id="6"/>
          <p:cNvGrpSpPr/>
          <p:nvPr/>
        </p:nvGrpSpPr>
        <p:grpSpPr>
          <a:xfrm rot="0">
            <a:off x="15227767" y="-1321990"/>
            <a:ext cx="13064925" cy="12930981"/>
            <a:chOff x="0" y="0"/>
            <a:chExt cx="821219" cy="812800"/>
          </a:xfrm>
        </p:grpSpPr>
        <p:sp>
          <p:nvSpPr>
            <p:cNvPr name="Freeform 7" id="7"/>
            <p:cNvSpPr/>
            <p:nvPr/>
          </p:nvSpPr>
          <p:spPr>
            <a:xfrm flipH="false" flipV="false" rot="0">
              <a:off x="0" y="0"/>
              <a:ext cx="821219" cy="812800"/>
            </a:xfrm>
            <a:custGeom>
              <a:avLst/>
              <a:gdLst/>
              <a:ahLst/>
              <a:cxnLst/>
              <a:rect r="r" b="b" t="t" l="l"/>
              <a:pathLst>
                <a:path h="812800" w="821219">
                  <a:moveTo>
                    <a:pt x="410610" y="0"/>
                  </a:moveTo>
                  <a:cubicBezTo>
                    <a:pt x="183836" y="0"/>
                    <a:pt x="0" y="181951"/>
                    <a:pt x="0" y="406400"/>
                  </a:cubicBezTo>
                  <a:cubicBezTo>
                    <a:pt x="0" y="630849"/>
                    <a:pt x="183836" y="812800"/>
                    <a:pt x="410610" y="812800"/>
                  </a:cubicBezTo>
                  <a:cubicBezTo>
                    <a:pt x="637383" y="812800"/>
                    <a:pt x="821219" y="630849"/>
                    <a:pt x="821219" y="406400"/>
                  </a:cubicBezTo>
                  <a:cubicBezTo>
                    <a:pt x="821219" y="181951"/>
                    <a:pt x="637383" y="0"/>
                    <a:pt x="410610" y="0"/>
                  </a:cubicBezTo>
                  <a:close/>
                </a:path>
              </a:pathLst>
            </a:custGeom>
            <a:ln w="38100" cap="sq">
              <a:gradFill>
                <a:gsLst>
                  <a:gs pos="0">
                    <a:srgbClr val="ADA56E">
                      <a:alpha val="100000"/>
                    </a:srgbClr>
                  </a:gs>
                  <a:gs pos="100000">
                    <a:srgbClr val="341F08">
                      <a:alpha val="100000"/>
                    </a:srgbClr>
                  </a:gs>
                </a:gsLst>
                <a:lin ang="0"/>
              </a:gradFill>
              <a:prstDash val="solid"/>
              <a:miter/>
            </a:ln>
          </p:spPr>
        </p:sp>
        <p:sp>
          <p:nvSpPr>
            <p:cNvPr name="TextBox 8" id="8"/>
            <p:cNvSpPr txBox="true"/>
            <p:nvPr/>
          </p:nvSpPr>
          <p:spPr>
            <a:xfrm>
              <a:off x="76989" y="28575"/>
              <a:ext cx="667241" cy="708025"/>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10800000">
            <a:off x="15849986" y="8028975"/>
            <a:ext cx="428092" cy="42809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A9F6C"/>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10800000">
            <a:off x="15849986" y="1827334"/>
            <a:ext cx="428092" cy="42809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A9F6C"/>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10800000">
            <a:off x="15029824" y="4926855"/>
            <a:ext cx="428092" cy="42809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A9F6C"/>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499"/>
                </a:lnSpc>
              </a:pPr>
            </a:p>
          </p:txBody>
        </p:sp>
      </p:grpSp>
      <p:sp>
        <p:nvSpPr>
          <p:cNvPr name="TextBox 18" id="18"/>
          <p:cNvSpPr txBox="true"/>
          <p:nvPr/>
        </p:nvSpPr>
        <p:spPr>
          <a:xfrm rot="0">
            <a:off x="566370" y="466577"/>
            <a:ext cx="6527375" cy="3378206"/>
          </a:xfrm>
          <a:prstGeom prst="rect">
            <a:avLst/>
          </a:prstGeom>
        </p:spPr>
        <p:txBody>
          <a:bodyPr anchor="t" rtlCol="false" tIns="0" lIns="0" bIns="0" rIns="0">
            <a:spAutoFit/>
          </a:bodyPr>
          <a:lstStyle/>
          <a:p>
            <a:pPr algn="l">
              <a:lnSpc>
                <a:spcPts val="8740"/>
              </a:lnSpc>
            </a:pPr>
            <a:r>
              <a:rPr lang="en-US" sz="9200" spc="-368">
                <a:solidFill>
                  <a:srgbClr val="FFFFFF"/>
                </a:solidFill>
                <a:latin typeface="Helvetica Now"/>
                <a:ea typeface="Helvetica Now"/>
                <a:cs typeface="Helvetica Now"/>
                <a:sym typeface="Helvetica Now"/>
              </a:rPr>
              <a:t>Solução:</a:t>
            </a:r>
          </a:p>
          <a:p>
            <a:pPr algn="l">
              <a:lnSpc>
                <a:spcPts val="8740"/>
              </a:lnSpc>
            </a:pPr>
            <a:r>
              <a:rPr lang="en-US" sz="9200" spc="-368">
                <a:solidFill>
                  <a:srgbClr val="FFFFFF"/>
                </a:solidFill>
                <a:latin typeface="Helvetica Now"/>
                <a:ea typeface="Helvetica Now"/>
                <a:cs typeface="Helvetica Now"/>
                <a:sym typeface="Helvetica Now"/>
              </a:rPr>
              <a:t>Sistema</a:t>
            </a:r>
          </a:p>
          <a:p>
            <a:pPr algn="l" marL="0" indent="0" lvl="0">
              <a:lnSpc>
                <a:spcPts val="8740"/>
              </a:lnSpc>
            </a:pPr>
            <a:r>
              <a:rPr lang="en-US" sz="9200" spc="-368">
                <a:solidFill>
                  <a:srgbClr val="FFFFFF"/>
                </a:solidFill>
                <a:latin typeface="Helvetica Now"/>
                <a:ea typeface="Helvetica Now"/>
                <a:cs typeface="Helvetica Now"/>
                <a:sym typeface="Helvetica Now"/>
              </a:rPr>
              <a:t>FabricaHub</a:t>
            </a:r>
          </a:p>
        </p:txBody>
      </p:sp>
      <p:sp>
        <p:nvSpPr>
          <p:cNvPr name="TextBox 19" id="19"/>
          <p:cNvSpPr txBox="true"/>
          <p:nvPr/>
        </p:nvSpPr>
        <p:spPr>
          <a:xfrm rot="0">
            <a:off x="7000492" y="4701531"/>
            <a:ext cx="7621299" cy="1298575"/>
          </a:xfrm>
          <a:prstGeom prst="rect">
            <a:avLst/>
          </a:prstGeom>
        </p:spPr>
        <p:txBody>
          <a:bodyPr anchor="t" rtlCol="false" tIns="0" lIns="0" bIns="0" rIns="0">
            <a:spAutoFit/>
          </a:bodyPr>
          <a:lstStyle/>
          <a:p>
            <a:pPr algn="r" marL="0" indent="0" lvl="0">
              <a:lnSpc>
                <a:spcPts val="3499"/>
              </a:lnSpc>
              <a:spcBef>
                <a:spcPct val="0"/>
              </a:spcBef>
            </a:pPr>
            <a:r>
              <a:rPr lang="en-US" sz="2499" spc="274">
                <a:solidFill>
                  <a:srgbClr val="FFFFFF"/>
                </a:solidFill>
                <a:latin typeface="DM Sans"/>
                <a:ea typeface="DM Sans"/>
                <a:cs typeface="DM Sans"/>
                <a:sym typeface="DM Sans"/>
              </a:rPr>
              <a:t>S</a:t>
            </a:r>
            <a:r>
              <a:rPr lang="en-US" sz="2499" spc="274">
                <a:solidFill>
                  <a:srgbClr val="FFFFFF"/>
                </a:solidFill>
                <a:latin typeface="DM Sans"/>
                <a:ea typeface="DM Sans"/>
                <a:cs typeface="DM Sans"/>
                <a:sym typeface="DM Sans"/>
              </a:rPr>
              <a:t>istema Acadêmico que transforma  planilhas Excel em experiência digital, automatizando tarefas </a:t>
            </a:r>
          </a:p>
        </p:txBody>
      </p:sp>
      <p:sp>
        <p:nvSpPr>
          <p:cNvPr name="TextBox 20" id="20"/>
          <p:cNvSpPr txBox="true"/>
          <p:nvPr/>
        </p:nvSpPr>
        <p:spPr>
          <a:xfrm rot="0">
            <a:off x="7836617" y="1640291"/>
            <a:ext cx="7621299" cy="1298575"/>
          </a:xfrm>
          <a:prstGeom prst="rect">
            <a:avLst/>
          </a:prstGeom>
        </p:spPr>
        <p:txBody>
          <a:bodyPr anchor="t" rtlCol="false" tIns="0" lIns="0" bIns="0" rIns="0">
            <a:spAutoFit/>
          </a:bodyPr>
          <a:lstStyle/>
          <a:p>
            <a:pPr algn="r" marL="0" indent="0" lvl="0">
              <a:lnSpc>
                <a:spcPts val="3499"/>
              </a:lnSpc>
              <a:spcBef>
                <a:spcPct val="0"/>
              </a:spcBef>
            </a:pPr>
            <a:r>
              <a:rPr lang="en-US" sz="2499" spc="274">
                <a:solidFill>
                  <a:srgbClr val="FFFFFF"/>
                </a:solidFill>
                <a:latin typeface="DM Sans"/>
                <a:ea typeface="DM Sans"/>
                <a:cs typeface="DM Sans"/>
                <a:sym typeface="DM Sans"/>
              </a:rPr>
              <a:t>Um WebApp  que  consiste na praticidade e inovação ao realizar chamadas e lançamento de notas   </a:t>
            </a:r>
          </a:p>
        </p:txBody>
      </p:sp>
      <p:sp>
        <p:nvSpPr>
          <p:cNvPr name="TextBox 21" id="21"/>
          <p:cNvSpPr txBox="true"/>
          <p:nvPr/>
        </p:nvSpPr>
        <p:spPr>
          <a:xfrm rot="0">
            <a:off x="7836617" y="7618807"/>
            <a:ext cx="7621299" cy="2389505"/>
          </a:xfrm>
          <a:prstGeom prst="rect">
            <a:avLst/>
          </a:prstGeom>
        </p:spPr>
        <p:txBody>
          <a:bodyPr anchor="t" rtlCol="false" tIns="0" lIns="0" bIns="0" rIns="0">
            <a:spAutoFit/>
          </a:bodyPr>
          <a:lstStyle/>
          <a:p>
            <a:pPr algn="r" marL="0" indent="0" lvl="0">
              <a:lnSpc>
                <a:spcPts val="3219"/>
              </a:lnSpc>
              <a:spcBef>
                <a:spcPct val="0"/>
              </a:spcBef>
            </a:pPr>
            <a:r>
              <a:rPr lang="en-US" sz="2299" spc="252">
                <a:solidFill>
                  <a:srgbClr val="FFFFFF"/>
                </a:solidFill>
                <a:latin typeface="DM Sans"/>
                <a:ea typeface="DM Sans"/>
                <a:cs typeface="DM Sans"/>
                <a:sym typeface="DM Sans"/>
              </a:rPr>
              <a:t>O FabricaHub se molda e é construido para a sociedade Fabrica de Programadores, para que o mesmo possa melhorar ainda mais. O sistema personalizado garante um alinhamento preciso com os fluxos de professor e aluno  </a:t>
            </a:r>
          </a:p>
        </p:txBody>
      </p:sp>
      <p:sp>
        <p:nvSpPr>
          <p:cNvPr name="TextBox 22" id="22"/>
          <p:cNvSpPr txBox="true"/>
          <p:nvPr/>
        </p:nvSpPr>
        <p:spPr>
          <a:xfrm rot="0">
            <a:off x="7000492" y="4225634"/>
            <a:ext cx="7621299" cy="497840"/>
          </a:xfrm>
          <a:prstGeom prst="rect">
            <a:avLst/>
          </a:prstGeom>
        </p:spPr>
        <p:txBody>
          <a:bodyPr anchor="t" rtlCol="false" tIns="0" lIns="0" bIns="0" rIns="0">
            <a:spAutoFit/>
          </a:bodyPr>
          <a:lstStyle/>
          <a:p>
            <a:pPr algn="r" marL="0" indent="0" lvl="0">
              <a:lnSpc>
                <a:spcPts val="4059"/>
              </a:lnSpc>
              <a:spcBef>
                <a:spcPct val="0"/>
              </a:spcBef>
            </a:pPr>
            <a:r>
              <a:rPr lang="en-US" b="true" sz="2899" spc="318">
                <a:solidFill>
                  <a:srgbClr val="BA9F6C"/>
                </a:solidFill>
                <a:latin typeface="DM Sans Bold"/>
                <a:ea typeface="DM Sans Bold"/>
                <a:cs typeface="DM Sans Bold"/>
                <a:sym typeface="DM Sans Bold"/>
              </a:rPr>
              <a:t>Sistema Automatizado</a:t>
            </a:r>
          </a:p>
        </p:txBody>
      </p:sp>
      <p:sp>
        <p:nvSpPr>
          <p:cNvPr name="TextBox 23" id="23"/>
          <p:cNvSpPr txBox="true"/>
          <p:nvPr/>
        </p:nvSpPr>
        <p:spPr>
          <a:xfrm rot="0">
            <a:off x="7836617" y="1126113"/>
            <a:ext cx="7621299" cy="497840"/>
          </a:xfrm>
          <a:prstGeom prst="rect">
            <a:avLst/>
          </a:prstGeom>
        </p:spPr>
        <p:txBody>
          <a:bodyPr anchor="t" rtlCol="false" tIns="0" lIns="0" bIns="0" rIns="0">
            <a:spAutoFit/>
          </a:bodyPr>
          <a:lstStyle/>
          <a:p>
            <a:pPr algn="r" marL="0" indent="0" lvl="0">
              <a:lnSpc>
                <a:spcPts val="4059"/>
              </a:lnSpc>
              <a:spcBef>
                <a:spcPct val="0"/>
              </a:spcBef>
            </a:pPr>
            <a:r>
              <a:rPr lang="en-US" b="true" sz="2899" spc="318">
                <a:solidFill>
                  <a:srgbClr val="BA9F6C"/>
                </a:solidFill>
                <a:latin typeface="DM Sans Bold"/>
                <a:ea typeface="DM Sans Bold"/>
                <a:cs typeface="DM Sans Bold"/>
                <a:sym typeface="DM Sans Bold"/>
              </a:rPr>
              <a:t>Plataforma Digitalizadora </a:t>
            </a:r>
          </a:p>
        </p:txBody>
      </p:sp>
      <p:sp>
        <p:nvSpPr>
          <p:cNvPr name="TextBox 24" id="24"/>
          <p:cNvSpPr txBox="true"/>
          <p:nvPr/>
        </p:nvSpPr>
        <p:spPr>
          <a:xfrm rot="0">
            <a:off x="7836617" y="7118427"/>
            <a:ext cx="7621299" cy="481330"/>
          </a:xfrm>
          <a:prstGeom prst="rect">
            <a:avLst/>
          </a:prstGeom>
        </p:spPr>
        <p:txBody>
          <a:bodyPr anchor="t" rtlCol="false" tIns="0" lIns="0" bIns="0" rIns="0">
            <a:spAutoFit/>
          </a:bodyPr>
          <a:lstStyle/>
          <a:p>
            <a:pPr algn="r" marL="0" indent="0" lvl="0">
              <a:lnSpc>
                <a:spcPts val="3919"/>
              </a:lnSpc>
              <a:spcBef>
                <a:spcPct val="0"/>
              </a:spcBef>
            </a:pPr>
            <a:r>
              <a:rPr lang="en-US" b="true" sz="2799" spc="307">
                <a:solidFill>
                  <a:srgbClr val="BA9F6C"/>
                </a:solidFill>
                <a:latin typeface="DM Sans Bold"/>
                <a:ea typeface="DM Sans Bold"/>
                <a:cs typeface="DM Sans Bold"/>
                <a:sym typeface="DM Sans Bold"/>
              </a:rPr>
              <a:t>Software Personalizado | Especifico</a:t>
            </a:r>
          </a:p>
        </p:txBody>
      </p:sp>
      <p:sp>
        <p:nvSpPr>
          <p:cNvPr name="Freeform 25" id="25"/>
          <p:cNvSpPr/>
          <p:nvPr/>
        </p:nvSpPr>
        <p:spPr>
          <a:xfrm flipH="false" flipV="false" rot="0">
            <a:off x="-57153" y="9047333"/>
            <a:ext cx="2171706" cy="1409034"/>
          </a:xfrm>
          <a:custGeom>
            <a:avLst/>
            <a:gdLst/>
            <a:ahLst/>
            <a:cxnLst/>
            <a:rect r="r" b="b" t="t" l="l"/>
            <a:pathLst>
              <a:path h="1409034" w="2171706">
                <a:moveTo>
                  <a:pt x="0" y="0"/>
                </a:moveTo>
                <a:lnTo>
                  <a:pt x="2171706" y="0"/>
                </a:lnTo>
                <a:lnTo>
                  <a:pt x="2171706" y="1409033"/>
                </a:lnTo>
                <a:lnTo>
                  <a:pt x="0" y="1409033"/>
                </a:lnTo>
                <a:lnTo>
                  <a:pt x="0" y="0"/>
                </a:lnTo>
                <a:close/>
              </a:path>
            </a:pathLst>
          </a:custGeom>
          <a:blipFill>
            <a:blip r:embed="rId3"/>
            <a:stretch>
              <a:fillRect l="0" t="-27063" r="0" b="-27063"/>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73999">
            <a:off x="399688" y="-5339701"/>
            <a:ext cx="17488624" cy="20966402"/>
          </a:xfrm>
          <a:custGeom>
            <a:avLst/>
            <a:gdLst/>
            <a:ahLst/>
            <a:cxnLst/>
            <a:rect r="r" b="b" t="t" l="l"/>
            <a:pathLst>
              <a:path h="20966402" w="17488624">
                <a:moveTo>
                  <a:pt x="0" y="16280212"/>
                </a:moveTo>
                <a:lnTo>
                  <a:pt x="8331005" y="0"/>
                </a:lnTo>
                <a:lnTo>
                  <a:pt x="17488624" y="4686190"/>
                </a:lnTo>
                <a:lnTo>
                  <a:pt x="9157619" y="20966402"/>
                </a:lnTo>
                <a:lnTo>
                  <a:pt x="0" y="16280212"/>
                </a:lnTo>
                <a:close/>
              </a:path>
            </a:pathLst>
          </a:custGeom>
          <a:blipFill>
            <a:blip r:embed="rId2"/>
            <a:stretch>
              <a:fillRect l="-71509" t="-8579" r="-75882" b="-9301"/>
            </a:stretch>
          </a:blipFill>
        </p:spPr>
      </p:sp>
      <p:grpSp>
        <p:nvGrpSpPr>
          <p:cNvPr name="Group 3" id="3"/>
          <p:cNvGrpSpPr/>
          <p:nvPr/>
        </p:nvGrpSpPr>
        <p:grpSpPr>
          <a:xfrm rot="0">
            <a:off x="8118569" y="2314708"/>
            <a:ext cx="9140731" cy="547286"/>
            <a:chOff x="0" y="0"/>
            <a:chExt cx="2407435" cy="144141"/>
          </a:xfrm>
        </p:grpSpPr>
        <p:sp>
          <p:nvSpPr>
            <p:cNvPr name="Freeform 4" id="4"/>
            <p:cNvSpPr/>
            <p:nvPr/>
          </p:nvSpPr>
          <p:spPr>
            <a:xfrm flipH="false" flipV="false" rot="0">
              <a:off x="0" y="0"/>
              <a:ext cx="2407435" cy="144141"/>
            </a:xfrm>
            <a:custGeom>
              <a:avLst/>
              <a:gdLst/>
              <a:ahLst/>
              <a:cxnLst/>
              <a:rect r="r" b="b" t="t" l="l"/>
              <a:pathLst>
                <a:path h="144141" w="2407435">
                  <a:moveTo>
                    <a:pt x="12705" y="0"/>
                  </a:moveTo>
                  <a:lnTo>
                    <a:pt x="2394731" y="0"/>
                  </a:lnTo>
                  <a:cubicBezTo>
                    <a:pt x="2401747" y="0"/>
                    <a:pt x="2407435" y="5688"/>
                    <a:pt x="2407435" y="12705"/>
                  </a:cubicBezTo>
                  <a:lnTo>
                    <a:pt x="2407435" y="131437"/>
                  </a:lnTo>
                  <a:cubicBezTo>
                    <a:pt x="2407435" y="138453"/>
                    <a:pt x="2401747" y="144141"/>
                    <a:pt x="2394731" y="144141"/>
                  </a:cubicBezTo>
                  <a:lnTo>
                    <a:pt x="12705" y="144141"/>
                  </a:lnTo>
                  <a:cubicBezTo>
                    <a:pt x="9335" y="144141"/>
                    <a:pt x="6104" y="142803"/>
                    <a:pt x="3721" y="140420"/>
                  </a:cubicBezTo>
                  <a:cubicBezTo>
                    <a:pt x="1339" y="138037"/>
                    <a:pt x="0" y="134806"/>
                    <a:pt x="0" y="131437"/>
                  </a:cubicBezTo>
                  <a:lnTo>
                    <a:pt x="0" y="12705"/>
                  </a:lnTo>
                  <a:cubicBezTo>
                    <a:pt x="0" y="5688"/>
                    <a:pt x="5688" y="0"/>
                    <a:pt x="12705" y="0"/>
                  </a:cubicBezTo>
                  <a:close/>
                </a:path>
              </a:pathLst>
            </a:custGeom>
            <a:gradFill rotWithShape="true">
              <a:gsLst>
                <a:gs pos="0">
                  <a:srgbClr val="ADA56E">
                    <a:alpha val="100000"/>
                  </a:srgbClr>
                </a:gs>
                <a:gs pos="100000">
                  <a:srgbClr val="341F08">
                    <a:alpha val="100000"/>
                  </a:srgbClr>
                </a:gs>
              </a:gsLst>
              <a:lin ang="0"/>
            </a:gradFill>
          </p:spPr>
        </p:sp>
        <p:sp>
          <p:nvSpPr>
            <p:cNvPr name="TextBox 5" id="5"/>
            <p:cNvSpPr txBox="true"/>
            <p:nvPr/>
          </p:nvSpPr>
          <p:spPr>
            <a:xfrm>
              <a:off x="0" y="-47625"/>
              <a:ext cx="2407435" cy="191766"/>
            </a:xfrm>
            <a:prstGeom prst="rect">
              <a:avLst/>
            </a:prstGeom>
          </p:spPr>
          <p:txBody>
            <a:bodyPr anchor="ctr" rtlCol="false" tIns="50800" lIns="50800" bIns="50800" rIns="50800"/>
            <a:lstStyle/>
            <a:p>
              <a:pPr algn="ctr">
                <a:lnSpc>
                  <a:spcPts val="3499"/>
                </a:lnSpc>
              </a:pPr>
              <a:r>
                <a:rPr lang="en-US" sz="2499" spc="274">
                  <a:solidFill>
                    <a:srgbClr val="FFFFFF"/>
                  </a:solidFill>
                  <a:latin typeface="DM Sans"/>
                  <a:ea typeface="DM Sans"/>
                  <a:cs typeface="DM Sans"/>
                  <a:sym typeface="DM Sans"/>
                </a:rPr>
                <a:t>Aprovadissimas</a:t>
              </a:r>
            </a:p>
          </p:txBody>
        </p:sp>
      </p:grpSp>
      <p:sp>
        <p:nvSpPr>
          <p:cNvPr name="Freeform 6" id="6"/>
          <p:cNvSpPr/>
          <p:nvPr/>
        </p:nvSpPr>
        <p:spPr>
          <a:xfrm flipH="false" flipV="false" rot="0">
            <a:off x="743847" y="-142439"/>
            <a:ext cx="3975464" cy="5285939"/>
          </a:xfrm>
          <a:custGeom>
            <a:avLst/>
            <a:gdLst/>
            <a:ahLst/>
            <a:cxnLst/>
            <a:rect r="r" b="b" t="t" l="l"/>
            <a:pathLst>
              <a:path h="5285939" w="3975464">
                <a:moveTo>
                  <a:pt x="0" y="0"/>
                </a:moveTo>
                <a:lnTo>
                  <a:pt x="3975464" y="0"/>
                </a:lnTo>
                <a:lnTo>
                  <a:pt x="3975464" y="5285939"/>
                </a:lnTo>
                <a:lnTo>
                  <a:pt x="0" y="5285939"/>
                </a:lnTo>
                <a:lnTo>
                  <a:pt x="0" y="0"/>
                </a:lnTo>
                <a:close/>
              </a:path>
            </a:pathLst>
          </a:custGeom>
          <a:blipFill>
            <a:blip r:embed="rId3"/>
            <a:stretch>
              <a:fillRect l="-4724" t="-2683" r="0" b="-2683"/>
            </a:stretch>
          </a:blipFill>
        </p:spPr>
      </p:sp>
      <p:grpSp>
        <p:nvGrpSpPr>
          <p:cNvPr name="Group 7" id="7"/>
          <p:cNvGrpSpPr/>
          <p:nvPr/>
        </p:nvGrpSpPr>
        <p:grpSpPr>
          <a:xfrm rot="0">
            <a:off x="6169276" y="4000287"/>
            <a:ext cx="3898585" cy="4216470"/>
            <a:chOff x="0" y="0"/>
            <a:chExt cx="5198113" cy="5621960"/>
          </a:xfrm>
        </p:grpSpPr>
        <p:grpSp>
          <p:nvGrpSpPr>
            <p:cNvPr name="Group 8" id="8"/>
            <p:cNvGrpSpPr/>
            <p:nvPr/>
          </p:nvGrpSpPr>
          <p:grpSpPr>
            <a:xfrm rot="0">
              <a:off x="0" y="0"/>
              <a:ext cx="5198113" cy="5621960"/>
              <a:chOff x="0" y="0"/>
              <a:chExt cx="1026788" cy="1110511"/>
            </a:xfrm>
          </p:grpSpPr>
          <p:sp>
            <p:nvSpPr>
              <p:cNvPr name="Freeform 9" id="9"/>
              <p:cNvSpPr/>
              <p:nvPr/>
            </p:nvSpPr>
            <p:spPr>
              <a:xfrm flipH="false" flipV="false" rot="0">
                <a:off x="0" y="0"/>
                <a:ext cx="1026788" cy="1110511"/>
              </a:xfrm>
              <a:custGeom>
                <a:avLst/>
                <a:gdLst/>
                <a:ahLst/>
                <a:cxnLst/>
                <a:rect r="r" b="b" t="t" l="l"/>
                <a:pathLst>
                  <a:path h="1110511" w="1026788">
                    <a:moveTo>
                      <a:pt x="121136" y="0"/>
                    </a:moveTo>
                    <a:lnTo>
                      <a:pt x="905652" y="0"/>
                    </a:lnTo>
                    <a:cubicBezTo>
                      <a:pt x="972554" y="0"/>
                      <a:pt x="1026788" y="54234"/>
                      <a:pt x="1026788" y="121136"/>
                    </a:cubicBezTo>
                    <a:lnTo>
                      <a:pt x="1026788" y="989375"/>
                    </a:lnTo>
                    <a:cubicBezTo>
                      <a:pt x="1026788" y="1056276"/>
                      <a:pt x="972554" y="1110511"/>
                      <a:pt x="905652" y="1110511"/>
                    </a:cubicBezTo>
                    <a:lnTo>
                      <a:pt x="121136" y="1110511"/>
                    </a:lnTo>
                    <a:cubicBezTo>
                      <a:pt x="54234" y="1110511"/>
                      <a:pt x="0" y="1056276"/>
                      <a:pt x="0" y="989375"/>
                    </a:cubicBezTo>
                    <a:lnTo>
                      <a:pt x="0" y="121136"/>
                    </a:lnTo>
                    <a:cubicBezTo>
                      <a:pt x="0" y="54234"/>
                      <a:pt x="54234" y="0"/>
                      <a:pt x="121136" y="0"/>
                    </a:cubicBezTo>
                    <a:close/>
                  </a:path>
                </a:pathLst>
              </a:custGeom>
              <a:gradFill rotWithShape="true">
                <a:gsLst>
                  <a:gs pos="0">
                    <a:srgbClr val="ADA56E">
                      <a:alpha val="0"/>
                    </a:srgbClr>
                  </a:gs>
                  <a:gs pos="100000">
                    <a:srgbClr val="341F08">
                      <a:alpha val="25000"/>
                    </a:srgbClr>
                  </a:gs>
                </a:gsLst>
                <a:lin ang="5400000"/>
              </a:gradFill>
              <a:ln w="19050" cap="rnd">
                <a:gradFill>
                  <a:gsLst>
                    <a:gs pos="0">
                      <a:srgbClr val="ADA56E">
                        <a:alpha val="100000"/>
                      </a:srgbClr>
                    </a:gs>
                    <a:gs pos="100000">
                      <a:srgbClr val="341F08">
                        <a:alpha val="100000"/>
                      </a:srgbClr>
                    </a:gs>
                  </a:gsLst>
                  <a:lin ang="0"/>
                </a:gradFill>
                <a:prstDash val="solid"/>
                <a:round/>
              </a:ln>
            </p:spPr>
          </p:sp>
          <p:sp>
            <p:nvSpPr>
              <p:cNvPr name="TextBox 10" id="10"/>
              <p:cNvSpPr txBox="true"/>
              <p:nvPr/>
            </p:nvSpPr>
            <p:spPr>
              <a:xfrm>
                <a:off x="0" y="-47625"/>
                <a:ext cx="1026788" cy="1158136"/>
              </a:xfrm>
              <a:prstGeom prst="rect">
                <a:avLst/>
              </a:prstGeom>
            </p:spPr>
            <p:txBody>
              <a:bodyPr anchor="ctr" rtlCol="false" tIns="50800" lIns="50800" bIns="50800" rIns="50800"/>
              <a:lstStyle/>
              <a:p>
                <a:pPr algn="ctr">
                  <a:lnSpc>
                    <a:spcPts val="3499"/>
                  </a:lnSpc>
                </a:pPr>
              </a:p>
            </p:txBody>
          </p:sp>
        </p:grpSp>
        <p:sp>
          <p:nvSpPr>
            <p:cNvPr name="Freeform 11" id="11"/>
            <p:cNvSpPr/>
            <p:nvPr/>
          </p:nvSpPr>
          <p:spPr>
            <a:xfrm flipH="false" flipV="false" rot="0">
              <a:off x="484248" y="258880"/>
              <a:ext cx="4229616" cy="5104200"/>
            </a:xfrm>
            <a:custGeom>
              <a:avLst/>
              <a:gdLst/>
              <a:ahLst/>
              <a:cxnLst/>
              <a:rect r="r" b="b" t="t" l="l"/>
              <a:pathLst>
                <a:path h="5104200" w="4229616">
                  <a:moveTo>
                    <a:pt x="0" y="0"/>
                  </a:moveTo>
                  <a:lnTo>
                    <a:pt x="4229617" y="0"/>
                  </a:lnTo>
                  <a:lnTo>
                    <a:pt x="4229617" y="5104200"/>
                  </a:lnTo>
                  <a:lnTo>
                    <a:pt x="0" y="5104200"/>
                  </a:lnTo>
                  <a:lnTo>
                    <a:pt x="0" y="0"/>
                  </a:lnTo>
                  <a:close/>
                </a:path>
              </a:pathLst>
            </a:custGeom>
            <a:blipFill>
              <a:blip r:embed="rId4"/>
              <a:stretch>
                <a:fillRect l="0" t="-5472" r="0" b="-74181"/>
              </a:stretch>
            </a:blipFill>
          </p:spPr>
        </p:sp>
      </p:grpSp>
      <p:grpSp>
        <p:nvGrpSpPr>
          <p:cNvPr name="Group 12" id="12"/>
          <p:cNvGrpSpPr/>
          <p:nvPr/>
        </p:nvGrpSpPr>
        <p:grpSpPr>
          <a:xfrm rot="0">
            <a:off x="10280636" y="4000287"/>
            <a:ext cx="3898585" cy="4216470"/>
            <a:chOff x="0" y="0"/>
            <a:chExt cx="5198113" cy="5621960"/>
          </a:xfrm>
        </p:grpSpPr>
        <p:grpSp>
          <p:nvGrpSpPr>
            <p:cNvPr name="Group 13" id="13"/>
            <p:cNvGrpSpPr/>
            <p:nvPr/>
          </p:nvGrpSpPr>
          <p:grpSpPr>
            <a:xfrm rot="0">
              <a:off x="0" y="0"/>
              <a:ext cx="5198113" cy="5621960"/>
              <a:chOff x="0" y="0"/>
              <a:chExt cx="1026788" cy="1110511"/>
            </a:xfrm>
          </p:grpSpPr>
          <p:sp>
            <p:nvSpPr>
              <p:cNvPr name="Freeform 14" id="14"/>
              <p:cNvSpPr/>
              <p:nvPr/>
            </p:nvSpPr>
            <p:spPr>
              <a:xfrm flipH="false" flipV="false" rot="0">
                <a:off x="0" y="0"/>
                <a:ext cx="1026788" cy="1110511"/>
              </a:xfrm>
              <a:custGeom>
                <a:avLst/>
                <a:gdLst/>
                <a:ahLst/>
                <a:cxnLst/>
                <a:rect r="r" b="b" t="t" l="l"/>
                <a:pathLst>
                  <a:path h="1110511" w="1026788">
                    <a:moveTo>
                      <a:pt x="121136" y="0"/>
                    </a:moveTo>
                    <a:lnTo>
                      <a:pt x="905652" y="0"/>
                    </a:lnTo>
                    <a:cubicBezTo>
                      <a:pt x="972554" y="0"/>
                      <a:pt x="1026788" y="54234"/>
                      <a:pt x="1026788" y="121136"/>
                    </a:cubicBezTo>
                    <a:lnTo>
                      <a:pt x="1026788" y="989375"/>
                    </a:lnTo>
                    <a:cubicBezTo>
                      <a:pt x="1026788" y="1056276"/>
                      <a:pt x="972554" y="1110511"/>
                      <a:pt x="905652" y="1110511"/>
                    </a:cubicBezTo>
                    <a:lnTo>
                      <a:pt x="121136" y="1110511"/>
                    </a:lnTo>
                    <a:cubicBezTo>
                      <a:pt x="54234" y="1110511"/>
                      <a:pt x="0" y="1056276"/>
                      <a:pt x="0" y="989375"/>
                    </a:cubicBezTo>
                    <a:lnTo>
                      <a:pt x="0" y="121136"/>
                    </a:lnTo>
                    <a:cubicBezTo>
                      <a:pt x="0" y="54234"/>
                      <a:pt x="54234" y="0"/>
                      <a:pt x="121136" y="0"/>
                    </a:cubicBezTo>
                    <a:close/>
                  </a:path>
                </a:pathLst>
              </a:custGeom>
              <a:gradFill rotWithShape="true">
                <a:gsLst>
                  <a:gs pos="0">
                    <a:srgbClr val="ADA56E">
                      <a:alpha val="0"/>
                    </a:srgbClr>
                  </a:gs>
                  <a:gs pos="100000">
                    <a:srgbClr val="341F08">
                      <a:alpha val="25000"/>
                    </a:srgbClr>
                  </a:gs>
                </a:gsLst>
                <a:lin ang="5400000"/>
              </a:gradFill>
              <a:ln w="19050" cap="rnd">
                <a:gradFill>
                  <a:gsLst>
                    <a:gs pos="0">
                      <a:srgbClr val="ADA56E">
                        <a:alpha val="100000"/>
                      </a:srgbClr>
                    </a:gs>
                    <a:gs pos="100000">
                      <a:srgbClr val="341F08">
                        <a:alpha val="100000"/>
                      </a:srgbClr>
                    </a:gs>
                  </a:gsLst>
                  <a:lin ang="0"/>
                </a:gradFill>
                <a:prstDash val="solid"/>
                <a:round/>
              </a:ln>
            </p:spPr>
          </p:sp>
          <p:sp>
            <p:nvSpPr>
              <p:cNvPr name="TextBox 15" id="15"/>
              <p:cNvSpPr txBox="true"/>
              <p:nvPr/>
            </p:nvSpPr>
            <p:spPr>
              <a:xfrm>
                <a:off x="0" y="-47625"/>
                <a:ext cx="1026788" cy="1158136"/>
              </a:xfrm>
              <a:prstGeom prst="rect">
                <a:avLst/>
              </a:prstGeom>
            </p:spPr>
            <p:txBody>
              <a:bodyPr anchor="ctr" rtlCol="false" tIns="50800" lIns="50800" bIns="50800" rIns="50800"/>
              <a:lstStyle/>
              <a:p>
                <a:pPr algn="ctr">
                  <a:lnSpc>
                    <a:spcPts val="3499"/>
                  </a:lnSpc>
                </a:pPr>
              </a:p>
            </p:txBody>
          </p:sp>
        </p:grpSp>
        <p:sp>
          <p:nvSpPr>
            <p:cNvPr name="Freeform 16" id="16"/>
            <p:cNvSpPr/>
            <p:nvPr/>
          </p:nvSpPr>
          <p:spPr>
            <a:xfrm flipH="false" flipV="false" rot="0">
              <a:off x="262400" y="258880"/>
              <a:ext cx="4526326" cy="4818655"/>
            </a:xfrm>
            <a:custGeom>
              <a:avLst/>
              <a:gdLst/>
              <a:ahLst/>
              <a:cxnLst/>
              <a:rect r="r" b="b" t="t" l="l"/>
              <a:pathLst>
                <a:path h="4818655" w="4526326">
                  <a:moveTo>
                    <a:pt x="0" y="0"/>
                  </a:moveTo>
                  <a:lnTo>
                    <a:pt x="4526326" y="0"/>
                  </a:lnTo>
                  <a:lnTo>
                    <a:pt x="4526326" y="4818656"/>
                  </a:lnTo>
                  <a:lnTo>
                    <a:pt x="0" y="4818656"/>
                  </a:lnTo>
                  <a:lnTo>
                    <a:pt x="0" y="0"/>
                  </a:lnTo>
                  <a:close/>
                </a:path>
              </a:pathLst>
            </a:custGeom>
            <a:blipFill>
              <a:blip r:embed="rId5"/>
              <a:stretch>
                <a:fillRect l="0" t="-73033" r="0" b="-30615"/>
              </a:stretch>
            </a:blipFill>
          </p:spPr>
        </p:sp>
      </p:grpSp>
      <p:grpSp>
        <p:nvGrpSpPr>
          <p:cNvPr name="Group 17" id="17"/>
          <p:cNvGrpSpPr/>
          <p:nvPr/>
        </p:nvGrpSpPr>
        <p:grpSpPr>
          <a:xfrm rot="0">
            <a:off x="14394745" y="4000287"/>
            <a:ext cx="3898585" cy="4216470"/>
            <a:chOff x="0" y="0"/>
            <a:chExt cx="5198113" cy="5621960"/>
          </a:xfrm>
        </p:grpSpPr>
        <p:grpSp>
          <p:nvGrpSpPr>
            <p:cNvPr name="Group 18" id="18"/>
            <p:cNvGrpSpPr/>
            <p:nvPr/>
          </p:nvGrpSpPr>
          <p:grpSpPr>
            <a:xfrm rot="0">
              <a:off x="0" y="0"/>
              <a:ext cx="5198113" cy="5621960"/>
              <a:chOff x="0" y="0"/>
              <a:chExt cx="1026788" cy="1110511"/>
            </a:xfrm>
          </p:grpSpPr>
          <p:sp>
            <p:nvSpPr>
              <p:cNvPr name="Freeform 19" id="19"/>
              <p:cNvSpPr/>
              <p:nvPr/>
            </p:nvSpPr>
            <p:spPr>
              <a:xfrm flipH="false" flipV="false" rot="0">
                <a:off x="0" y="0"/>
                <a:ext cx="1026788" cy="1110511"/>
              </a:xfrm>
              <a:custGeom>
                <a:avLst/>
                <a:gdLst/>
                <a:ahLst/>
                <a:cxnLst/>
                <a:rect r="r" b="b" t="t" l="l"/>
                <a:pathLst>
                  <a:path h="1110511" w="1026788">
                    <a:moveTo>
                      <a:pt x="121136" y="0"/>
                    </a:moveTo>
                    <a:lnTo>
                      <a:pt x="905652" y="0"/>
                    </a:lnTo>
                    <a:cubicBezTo>
                      <a:pt x="972554" y="0"/>
                      <a:pt x="1026788" y="54234"/>
                      <a:pt x="1026788" y="121136"/>
                    </a:cubicBezTo>
                    <a:lnTo>
                      <a:pt x="1026788" y="989375"/>
                    </a:lnTo>
                    <a:cubicBezTo>
                      <a:pt x="1026788" y="1056276"/>
                      <a:pt x="972554" y="1110511"/>
                      <a:pt x="905652" y="1110511"/>
                    </a:cubicBezTo>
                    <a:lnTo>
                      <a:pt x="121136" y="1110511"/>
                    </a:lnTo>
                    <a:cubicBezTo>
                      <a:pt x="54234" y="1110511"/>
                      <a:pt x="0" y="1056276"/>
                      <a:pt x="0" y="989375"/>
                    </a:cubicBezTo>
                    <a:lnTo>
                      <a:pt x="0" y="121136"/>
                    </a:lnTo>
                    <a:cubicBezTo>
                      <a:pt x="0" y="54234"/>
                      <a:pt x="54234" y="0"/>
                      <a:pt x="121136" y="0"/>
                    </a:cubicBezTo>
                    <a:close/>
                  </a:path>
                </a:pathLst>
              </a:custGeom>
              <a:gradFill rotWithShape="true">
                <a:gsLst>
                  <a:gs pos="0">
                    <a:srgbClr val="ADA56E">
                      <a:alpha val="0"/>
                    </a:srgbClr>
                  </a:gs>
                  <a:gs pos="100000">
                    <a:srgbClr val="341F08">
                      <a:alpha val="25000"/>
                    </a:srgbClr>
                  </a:gs>
                </a:gsLst>
                <a:lin ang="5400000"/>
              </a:gradFill>
              <a:ln w="19050" cap="rnd">
                <a:gradFill>
                  <a:gsLst>
                    <a:gs pos="0">
                      <a:srgbClr val="ADA56E">
                        <a:alpha val="100000"/>
                      </a:srgbClr>
                    </a:gs>
                    <a:gs pos="100000">
                      <a:srgbClr val="341F08">
                        <a:alpha val="100000"/>
                      </a:srgbClr>
                    </a:gs>
                  </a:gsLst>
                  <a:lin ang="0"/>
                </a:gradFill>
                <a:prstDash val="solid"/>
                <a:round/>
              </a:ln>
            </p:spPr>
          </p:sp>
          <p:sp>
            <p:nvSpPr>
              <p:cNvPr name="TextBox 20" id="20"/>
              <p:cNvSpPr txBox="true"/>
              <p:nvPr/>
            </p:nvSpPr>
            <p:spPr>
              <a:xfrm>
                <a:off x="0" y="-47625"/>
                <a:ext cx="1026788" cy="1158136"/>
              </a:xfrm>
              <a:prstGeom prst="rect">
                <a:avLst/>
              </a:prstGeom>
            </p:spPr>
            <p:txBody>
              <a:bodyPr anchor="ctr" rtlCol="false" tIns="50800" lIns="50800" bIns="50800" rIns="50800"/>
              <a:lstStyle/>
              <a:p>
                <a:pPr algn="ctr">
                  <a:lnSpc>
                    <a:spcPts val="3499"/>
                  </a:lnSpc>
                </a:pPr>
              </a:p>
            </p:txBody>
          </p:sp>
        </p:grpSp>
        <p:sp>
          <p:nvSpPr>
            <p:cNvPr name="Freeform 21" id="21"/>
            <p:cNvSpPr/>
            <p:nvPr/>
          </p:nvSpPr>
          <p:spPr>
            <a:xfrm flipH="false" flipV="false" rot="0">
              <a:off x="258735" y="258880"/>
              <a:ext cx="4538592" cy="4988671"/>
            </a:xfrm>
            <a:custGeom>
              <a:avLst/>
              <a:gdLst/>
              <a:ahLst/>
              <a:cxnLst/>
              <a:rect r="r" b="b" t="t" l="l"/>
              <a:pathLst>
                <a:path h="4988671" w="4538592">
                  <a:moveTo>
                    <a:pt x="0" y="0"/>
                  </a:moveTo>
                  <a:lnTo>
                    <a:pt x="4538593" y="0"/>
                  </a:lnTo>
                  <a:lnTo>
                    <a:pt x="4538593" y="4988672"/>
                  </a:lnTo>
                  <a:lnTo>
                    <a:pt x="0" y="4988672"/>
                  </a:lnTo>
                  <a:lnTo>
                    <a:pt x="0" y="0"/>
                  </a:lnTo>
                  <a:close/>
                </a:path>
              </a:pathLst>
            </a:custGeom>
            <a:blipFill>
              <a:blip r:embed="rId6"/>
              <a:stretch>
                <a:fillRect l="0" t="-22778" r="0" b="-73930"/>
              </a:stretch>
            </a:blipFill>
          </p:spPr>
        </p:sp>
      </p:grpSp>
      <p:sp>
        <p:nvSpPr>
          <p:cNvPr name="Freeform 22" id="22"/>
          <p:cNvSpPr/>
          <p:nvPr/>
        </p:nvSpPr>
        <p:spPr>
          <a:xfrm flipH="false" flipV="false" rot="0">
            <a:off x="16121624" y="0"/>
            <a:ext cx="2171706" cy="1409034"/>
          </a:xfrm>
          <a:custGeom>
            <a:avLst/>
            <a:gdLst/>
            <a:ahLst/>
            <a:cxnLst/>
            <a:rect r="r" b="b" t="t" l="l"/>
            <a:pathLst>
              <a:path h="1409034" w="2171706">
                <a:moveTo>
                  <a:pt x="0" y="0"/>
                </a:moveTo>
                <a:lnTo>
                  <a:pt x="2171705" y="0"/>
                </a:lnTo>
                <a:lnTo>
                  <a:pt x="2171705" y="1409034"/>
                </a:lnTo>
                <a:lnTo>
                  <a:pt x="0" y="1409034"/>
                </a:lnTo>
                <a:lnTo>
                  <a:pt x="0" y="0"/>
                </a:lnTo>
                <a:close/>
              </a:path>
            </a:pathLst>
          </a:custGeom>
          <a:blipFill>
            <a:blip r:embed="rId7"/>
            <a:stretch>
              <a:fillRect l="0" t="-27063" r="0" b="-27063"/>
            </a:stretch>
          </a:blipFill>
        </p:spPr>
      </p:sp>
      <p:sp>
        <p:nvSpPr>
          <p:cNvPr name="Freeform 23" id="23"/>
          <p:cNvSpPr/>
          <p:nvPr/>
        </p:nvSpPr>
        <p:spPr>
          <a:xfrm flipH="false" flipV="false" rot="0">
            <a:off x="743847" y="4993980"/>
            <a:ext cx="3975464" cy="5540590"/>
          </a:xfrm>
          <a:custGeom>
            <a:avLst/>
            <a:gdLst/>
            <a:ahLst/>
            <a:cxnLst/>
            <a:rect r="r" b="b" t="t" l="l"/>
            <a:pathLst>
              <a:path h="5540590" w="3975464">
                <a:moveTo>
                  <a:pt x="0" y="0"/>
                </a:moveTo>
                <a:lnTo>
                  <a:pt x="3975464" y="0"/>
                </a:lnTo>
                <a:lnTo>
                  <a:pt x="3975464" y="5540590"/>
                </a:lnTo>
                <a:lnTo>
                  <a:pt x="0" y="5540590"/>
                </a:lnTo>
                <a:lnTo>
                  <a:pt x="0" y="0"/>
                </a:lnTo>
                <a:close/>
              </a:path>
            </a:pathLst>
          </a:custGeom>
          <a:blipFill>
            <a:blip r:embed="rId8"/>
            <a:stretch>
              <a:fillRect l="0" t="-2158" r="-6427" b="0"/>
            </a:stretch>
          </a:blipFill>
        </p:spPr>
      </p:sp>
      <p:sp>
        <p:nvSpPr>
          <p:cNvPr name="TextBox 24" id="24"/>
          <p:cNvSpPr txBox="true"/>
          <p:nvPr/>
        </p:nvSpPr>
        <p:spPr>
          <a:xfrm rot="0">
            <a:off x="8118569" y="825634"/>
            <a:ext cx="6276176" cy="1279524"/>
          </a:xfrm>
          <a:prstGeom prst="rect">
            <a:avLst/>
          </a:prstGeom>
        </p:spPr>
        <p:txBody>
          <a:bodyPr anchor="t" rtlCol="false" tIns="0" lIns="0" bIns="0" rIns="0">
            <a:spAutoFit/>
          </a:bodyPr>
          <a:lstStyle/>
          <a:p>
            <a:pPr algn="l" marL="0" indent="0" lvl="0">
              <a:lnSpc>
                <a:spcPts val="9499"/>
              </a:lnSpc>
            </a:pPr>
            <a:r>
              <a:rPr lang="en-US" b="true" sz="9999" spc="-399">
                <a:solidFill>
                  <a:srgbClr val="FFFFFF"/>
                </a:solidFill>
                <a:latin typeface="Helvetica Now Bold"/>
                <a:ea typeface="Helvetica Now Bold"/>
                <a:cs typeface="Helvetica Now Bold"/>
                <a:sym typeface="Helvetica Now Bold"/>
              </a:rPr>
              <a:t>Validações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7525790" y="-4875228"/>
            <a:ext cx="29175795" cy="21262099"/>
          </a:xfrm>
          <a:custGeom>
            <a:avLst/>
            <a:gdLst/>
            <a:ahLst/>
            <a:cxnLst/>
            <a:rect r="r" b="b" t="t" l="l"/>
            <a:pathLst>
              <a:path h="21262099" w="29175795">
                <a:moveTo>
                  <a:pt x="0" y="0"/>
                </a:moveTo>
                <a:lnTo>
                  <a:pt x="29175794" y="0"/>
                </a:lnTo>
                <a:lnTo>
                  <a:pt x="29175794" y="21262099"/>
                </a:lnTo>
                <a:lnTo>
                  <a:pt x="0" y="212620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20946" y="1860159"/>
            <a:ext cx="19129892" cy="4833830"/>
          </a:xfrm>
          <a:prstGeom prst="rect">
            <a:avLst/>
          </a:prstGeom>
        </p:spPr>
        <p:txBody>
          <a:bodyPr anchor="t" rtlCol="false" tIns="0" lIns="0" bIns="0" rIns="0">
            <a:spAutoFit/>
          </a:bodyPr>
          <a:lstStyle/>
          <a:p>
            <a:pPr algn="ctr">
              <a:lnSpc>
                <a:spcPts val="18356"/>
              </a:lnSpc>
            </a:pPr>
            <a:r>
              <a:rPr lang="en-US" sz="19952" spc="-2075">
                <a:solidFill>
                  <a:srgbClr val="1E1E1E"/>
                </a:solidFill>
                <a:latin typeface="Archivo Black"/>
                <a:ea typeface="Archivo Black"/>
                <a:cs typeface="Archivo Black"/>
                <a:sym typeface="Archivo Black"/>
              </a:rPr>
              <a:t>Impactos Institucionais</a:t>
            </a:r>
          </a:p>
        </p:txBody>
      </p:sp>
      <p:sp>
        <p:nvSpPr>
          <p:cNvPr name="TextBox 4" id="4"/>
          <p:cNvSpPr txBox="true"/>
          <p:nvPr/>
        </p:nvSpPr>
        <p:spPr>
          <a:xfrm rot="0">
            <a:off x="6835299" y="7385624"/>
            <a:ext cx="4617401" cy="294513"/>
          </a:xfrm>
          <a:prstGeom prst="rect">
            <a:avLst/>
          </a:prstGeom>
        </p:spPr>
        <p:txBody>
          <a:bodyPr anchor="t" rtlCol="false" tIns="0" lIns="0" bIns="0" rIns="0">
            <a:spAutoFit/>
          </a:bodyPr>
          <a:lstStyle/>
          <a:p>
            <a:pPr algn="ctr">
              <a:lnSpc>
                <a:spcPts val="2225"/>
              </a:lnSpc>
            </a:pPr>
            <a:r>
              <a:rPr lang="en-US" b="true" sz="2099">
                <a:solidFill>
                  <a:srgbClr val="1E1E1E"/>
                </a:solidFill>
                <a:latin typeface="Aileron Bold"/>
                <a:ea typeface="Aileron Bold"/>
                <a:cs typeface="Aileron Bold"/>
                <a:sym typeface="Aileron Bold"/>
              </a:rPr>
              <a:t>FABRICA DE PROGRAMADORES</a:t>
            </a:r>
          </a:p>
        </p:txBody>
      </p:sp>
      <p:sp>
        <p:nvSpPr>
          <p:cNvPr name="TextBox 5" id="5"/>
          <p:cNvSpPr txBox="true"/>
          <p:nvPr/>
        </p:nvSpPr>
        <p:spPr>
          <a:xfrm rot="0">
            <a:off x="4392892" y="9455780"/>
            <a:ext cx="4617401" cy="251079"/>
          </a:xfrm>
          <a:prstGeom prst="rect">
            <a:avLst/>
          </a:prstGeom>
        </p:spPr>
        <p:txBody>
          <a:bodyPr anchor="t" rtlCol="false" tIns="0" lIns="0" bIns="0" rIns="0">
            <a:spAutoFit/>
          </a:bodyPr>
          <a:lstStyle/>
          <a:p>
            <a:pPr algn="ctr">
              <a:lnSpc>
                <a:spcPts val="1907"/>
              </a:lnSpc>
            </a:pPr>
            <a:r>
              <a:rPr lang="en-US" b="true" sz="1799">
                <a:solidFill>
                  <a:srgbClr val="1E1E1E"/>
                </a:solidFill>
                <a:latin typeface="Aileron Bold"/>
                <a:ea typeface="Aileron Bold"/>
                <a:cs typeface="Aileron Bold"/>
                <a:sym typeface="Aileron Bold"/>
              </a:rPr>
              <a:t>DEZEMBRO 2025</a:t>
            </a:r>
          </a:p>
        </p:txBody>
      </p:sp>
      <p:sp>
        <p:nvSpPr>
          <p:cNvPr name="Freeform 6" id="6"/>
          <p:cNvSpPr/>
          <p:nvPr/>
        </p:nvSpPr>
        <p:spPr>
          <a:xfrm flipH="false" flipV="false" rot="0">
            <a:off x="10419302" y="8695391"/>
            <a:ext cx="2066798" cy="1752807"/>
          </a:xfrm>
          <a:custGeom>
            <a:avLst/>
            <a:gdLst/>
            <a:ahLst/>
            <a:cxnLst/>
            <a:rect r="r" b="b" t="t" l="l"/>
            <a:pathLst>
              <a:path h="1752807" w="2066798">
                <a:moveTo>
                  <a:pt x="0" y="0"/>
                </a:moveTo>
                <a:lnTo>
                  <a:pt x="2066798" y="0"/>
                </a:lnTo>
                <a:lnTo>
                  <a:pt x="2066798" y="1752807"/>
                </a:lnTo>
                <a:lnTo>
                  <a:pt x="0" y="1752807"/>
                </a:lnTo>
                <a:lnTo>
                  <a:pt x="0" y="0"/>
                </a:lnTo>
                <a:close/>
              </a:path>
            </a:pathLst>
          </a:custGeom>
          <a:blipFill>
            <a:blip r:embed="rId4"/>
            <a:stretch>
              <a:fillRect l="0" t="-8956" r="0" b="-8956"/>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1352939" y="4362222"/>
            <a:ext cx="20993878" cy="8229600"/>
          </a:xfrm>
          <a:custGeom>
            <a:avLst/>
            <a:gdLst/>
            <a:ahLst/>
            <a:cxnLst/>
            <a:rect r="r" b="b" t="t" l="l"/>
            <a:pathLst>
              <a:path h="8229600" w="20993878">
                <a:moveTo>
                  <a:pt x="0" y="0"/>
                </a:moveTo>
                <a:lnTo>
                  <a:pt x="20993878" y="0"/>
                </a:lnTo>
                <a:lnTo>
                  <a:pt x="20993878"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1157335"/>
            <a:ext cx="16230600" cy="1260474"/>
          </a:xfrm>
          <a:prstGeom prst="rect">
            <a:avLst/>
          </a:prstGeom>
        </p:spPr>
        <p:txBody>
          <a:bodyPr anchor="t" rtlCol="false" tIns="0" lIns="0" bIns="0" rIns="0">
            <a:spAutoFit/>
          </a:bodyPr>
          <a:lstStyle/>
          <a:p>
            <a:pPr algn="l">
              <a:lnSpc>
                <a:spcPts val="9199"/>
              </a:lnSpc>
            </a:pPr>
            <a:r>
              <a:rPr lang="en-US" sz="9999" spc="-1039">
                <a:solidFill>
                  <a:srgbClr val="1E1E1E"/>
                </a:solidFill>
                <a:latin typeface="Archivo Black"/>
                <a:ea typeface="Archivo Black"/>
                <a:cs typeface="Archivo Black"/>
                <a:sym typeface="Archivo Black"/>
              </a:rPr>
              <a:t>Visão Instituição </a:t>
            </a:r>
          </a:p>
        </p:txBody>
      </p:sp>
      <p:sp>
        <p:nvSpPr>
          <p:cNvPr name="TextBox 4" id="4"/>
          <p:cNvSpPr txBox="true"/>
          <p:nvPr/>
        </p:nvSpPr>
        <p:spPr>
          <a:xfrm rot="0">
            <a:off x="1028700" y="2977671"/>
            <a:ext cx="9924488" cy="1497584"/>
          </a:xfrm>
          <a:prstGeom prst="rect">
            <a:avLst/>
          </a:prstGeom>
        </p:spPr>
        <p:txBody>
          <a:bodyPr anchor="t" rtlCol="false" tIns="0" lIns="0" bIns="0" rIns="0">
            <a:spAutoFit/>
          </a:bodyPr>
          <a:lstStyle/>
          <a:p>
            <a:pPr algn="l">
              <a:lnSpc>
                <a:spcPts val="2967"/>
              </a:lnSpc>
            </a:pPr>
            <a:r>
              <a:rPr lang="en-US" sz="2799">
                <a:solidFill>
                  <a:srgbClr val="1E1E1E"/>
                </a:solidFill>
                <a:latin typeface="Aileron"/>
                <a:ea typeface="Aileron"/>
                <a:cs typeface="Aileron"/>
                <a:sym typeface="Aileron"/>
              </a:rPr>
              <a:t>Um sistema próprio e interno é um diferencial estratégico que pode proporcionar uma vantagem competitiva significativa. A marca da "Fábrica" sendo vista como tecnológica também na sua gestão interna.</a:t>
            </a:r>
          </a:p>
        </p:txBody>
      </p:sp>
      <p:grpSp>
        <p:nvGrpSpPr>
          <p:cNvPr name="Group 5" id="5"/>
          <p:cNvGrpSpPr/>
          <p:nvPr/>
        </p:nvGrpSpPr>
        <p:grpSpPr>
          <a:xfrm rot="0">
            <a:off x="11898595" y="1658985"/>
            <a:ext cx="5644792" cy="7448322"/>
            <a:chOff x="0" y="0"/>
            <a:chExt cx="874526" cy="1153940"/>
          </a:xfrm>
        </p:grpSpPr>
        <p:sp>
          <p:nvSpPr>
            <p:cNvPr name="Freeform 6" id="6"/>
            <p:cNvSpPr/>
            <p:nvPr/>
          </p:nvSpPr>
          <p:spPr>
            <a:xfrm flipH="false" flipV="false" rot="0">
              <a:off x="0" y="0"/>
              <a:ext cx="874526" cy="1153940"/>
            </a:xfrm>
            <a:custGeom>
              <a:avLst/>
              <a:gdLst/>
              <a:ahLst/>
              <a:cxnLst/>
              <a:rect r="r" b="b" t="t" l="l"/>
              <a:pathLst>
                <a:path h="1153940" w="874526">
                  <a:moveTo>
                    <a:pt x="19201" y="0"/>
                  </a:moveTo>
                  <a:lnTo>
                    <a:pt x="855325" y="0"/>
                  </a:lnTo>
                  <a:cubicBezTo>
                    <a:pt x="865929" y="0"/>
                    <a:pt x="874526" y="8597"/>
                    <a:pt x="874526" y="19201"/>
                  </a:cubicBezTo>
                  <a:lnTo>
                    <a:pt x="874526" y="1134739"/>
                  </a:lnTo>
                  <a:cubicBezTo>
                    <a:pt x="874526" y="1145343"/>
                    <a:pt x="865929" y="1153940"/>
                    <a:pt x="855325" y="1153940"/>
                  </a:cubicBezTo>
                  <a:lnTo>
                    <a:pt x="19201" y="1153940"/>
                  </a:lnTo>
                  <a:cubicBezTo>
                    <a:pt x="8597" y="1153940"/>
                    <a:pt x="0" y="1145343"/>
                    <a:pt x="0" y="1134739"/>
                  </a:cubicBezTo>
                  <a:lnTo>
                    <a:pt x="0" y="19201"/>
                  </a:lnTo>
                  <a:cubicBezTo>
                    <a:pt x="0" y="8597"/>
                    <a:pt x="8597" y="0"/>
                    <a:pt x="19201" y="0"/>
                  </a:cubicBezTo>
                  <a:close/>
                </a:path>
              </a:pathLst>
            </a:custGeom>
            <a:blipFill>
              <a:blip r:embed="rId3"/>
              <a:stretch>
                <a:fillRect l="-72525" t="0" r="-72525" b="0"/>
              </a:stretch>
            </a:blipFill>
          </p:spPr>
        </p:sp>
      </p:grpSp>
      <p:sp>
        <p:nvSpPr>
          <p:cNvPr name="TextBox 7" id="7"/>
          <p:cNvSpPr txBox="true"/>
          <p:nvPr/>
        </p:nvSpPr>
        <p:spPr>
          <a:xfrm rot="0">
            <a:off x="1028700" y="5292541"/>
            <a:ext cx="9520785" cy="1126109"/>
          </a:xfrm>
          <a:prstGeom prst="rect">
            <a:avLst/>
          </a:prstGeom>
        </p:spPr>
        <p:txBody>
          <a:bodyPr anchor="t" rtlCol="false" tIns="0" lIns="0" bIns="0" rIns="0">
            <a:spAutoFit/>
          </a:bodyPr>
          <a:lstStyle/>
          <a:p>
            <a:pPr algn="l">
              <a:lnSpc>
                <a:spcPts val="2967"/>
              </a:lnSpc>
            </a:pPr>
            <a:r>
              <a:rPr lang="en-US" sz="2799">
                <a:solidFill>
                  <a:srgbClr val="1E1E1E"/>
                </a:solidFill>
                <a:latin typeface="Aileron"/>
                <a:ea typeface="Aileron"/>
                <a:cs typeface="Aileron"/>
                <a:sym typeface="Aileron"/>
              </a:rPr>
              <a:t>O FabricaHub é construído para se adequar exatamente aos processos únicos da instituição, assim aumentando a eficiência operacional.</a:t>
            </a:r>
          </a:p>
        </p:txBody>
      </p:sp>
      <p:sp>
        <p:nvSpPr>
          <p:cNvPr name="TextBox 8" id="8"/>
          <p:cNvSpPr txBox="true"/>
          <p:nvPr/>
        </p:nvSpPr>
        <p:spPr>
          <a:xfrm rot="0">
            <a:off x="1028700" y="7235937"/>
            <a:ext cx="9520785" cy="1126109"/>
          </a:xfrm>
          <a:prstGeom prst="rect">
            <a:avLst/>
          </a:prstGeom>
        </p:spPr>
        <p:txBody>
          <a:bodyPr anchor="t" rtlCol="false" tIns="0" lIns="0" bIns="0" rIns="0">
            <a:spAutoFit/>
          </a:bodyPr>
          <a:lstStyle/>
          <a:p>
            <a:pPr algn="l">
              <a:lnSpc>
                <a:spcPts val="2967"/>
              </a:lnSpc>
            </a:pPr>
            <a:r>
              <a:rPr lang="en-US" sz="2799">
                <a:solidFill>
                  <a:srgbClr val="1E1E1E"/>
                </a:solidFill>
                <a:latin typeface="Aileron"/>
                <a:ea typeface="Aileron"/>
                <a:cs typeface="Aileron"/>
                <a:sym typeface="Aileron"/>
              </a:rPr>
              <a:t>Por se tratar de um software dedicado, a plataforma pode crescer e evoluir junto com a instituição, adaptando-se a novas necessidades e mudanças. </a:t>
            </a:r>
          </a:p>
        </p:txBody>
      </p:sp>
      <p:sp>
        <p:nvSpPr>
          <p:cNvPr name="TextBox 9" id="9"/>
          <p:cNvSpPr txBox="true"/>
          <p:nvPr/>
        </p:nvSpPr>
        <p:spPr>
          <a:xfrm rot="0">
            <a:off x="266150" y="3025296"/>
            <a:ext cx="636587" cy="483683"/>
          </a:xfrm>
          <a:prstGeom prst="rect">
            <a:avLst/>
          </a:prstGeom>
        </p:spPr>
        <p:txBody>
          <a:bodyPr anchor="t" rtlCol="false" tIns="0" lIns="0" bIns="0" rIns="0">
            <a:spAutoFit/>
          </a:bodyPr>
          <a:lstStyle/>
          <a:p>
            <a:pPr algn="l">
              <a:lnSpc>
                <a:spcPts val="3446"/>
              </a:lnSpc>
            </a:pPr>
            <a:r>
              <a:rPr lang="en-US" sz="3746" spc="-389">
                <a:solidFill>
                  <a:srgbClr val="1E1E1E"/>
                </a:solidFill>
                <a:latin typeface="Archivo Black"/>
                <a:ea typeface="Archivo Black"/>
                <a:cs typeface="Archivo Black"/>
                <a:sym typeface="Archivo Black"/>
              </a:rPr>
              <a:t>01</a:t>
            </a:r>
          </a:p>
        </p:txBody>
      </p:sp>
      <p:sp>
        <p:nvSpPr>
          <p:cNvPr name="TextBox 10" id="10"/>
          <p:cNvSpPr txBox="true"/>
          <p:nvPr/>
        </p:nvSpPr>
        <p:spPr>
          <a:xfrm rot="0">
            <a:off x="149414" y="5229225"/>
            <a:ext cx="636587" cy="483683"/>
          </a:xfrm>
          <a:prstGeom prst="rect">
            <a:avLst/>
          </a:prstGeom>
        </p:spPr>
        <p:txBody>
          <a:bodyPr anchor="t" rtlCol="false" tIns="0" lIns="0" bIns="0" rIns="0">
            <a:spAutoFit/>
          </a:bodyPr>
          <a:lstStyle/>
          <a:p>
            <a:pPr algn="l">
              <a:lnSpc>
                <a:spcPts val="3446"/>
              </a:lnSpc>
            </a:pPr>
            <a:r>
              <a:rPr lang="en-US" sz="3746" spc="-389">
                <a:solidFill>
                  <a:srgbClr val="1E1E1E"/>
                </a:solidFill>
                <a:latin typeface="Archivo Black"/>
                <a:ea typeface="Archivo Black"/>
                <a:cs typeface="Archivo Black"/>
                <a:sym typeface="Archivo Black"/>
              </a:rPr>
              <a:t>02</a:t>
            </a:r>
          </a:p>
        </p:txBody>
      </p:sp>
      <p:sp>
        <p:nvSpPr>
          <p:cNvPr name="TextBox 11" id="11"/>
          <p:cNvSpPr txBox="true"/>
          <p:nvPr/>
        </p:nvSpPr>
        <p:spPr>
          <a:xfrm rot="0">
            <a:off x="149414" y="7283562"/>
            <a:ext cx="636587" cy="483683"/>
          </a:xfrm>
          <a:prstGeom prst="rect">
            <a:avLst/>
          </a:prstGeom>
        </p:spPr>
        <p:txBody>
          <a:bodyPr anchor="t" rtlCol="false" tIns="0" lIns="0" bIns="0" rIns="0">
            <a:spAutoFit/>
          </a:bodyPr>
          <a:lstStyle/>
          <a:p>
            <a:pPr algn="l">
              <a:lnSpc>
                <a:spcPts val="3446"/>
              </a:lnSpc>
            </a:pPr>
            <a:r>
              <a:rPr lang="en-US" sz="3746" spc="-389">
                <a:solidFill>
                  <a:srgbClr val="1E1E1E"/>
                </a:solidFill>
                <a:latin typeface="Archivo Black"/>
                <a:ea typeface="Archivo Black"/>
                <a:cs typeface="Archivo Black"/>
                <a:sym typeface="Archivo Black"/>
              </a:rPr>
              <a:t>03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4E2DD"/>
        </a:solidFill>
      </p:bgPr>
    </p:bg>
    <p:spTree>
      <p:nvGrpSpPr>
        <p:cNvPr id="1" name=""/>
        <p:cNvGrpSpPr/>
        <p:nvPr/>
      </p:nvGrpSpPr>
      <p:grpSpPr>
        <a:xfrm>
          <a:off x="0" y="0"/>
          <a:ext cx="0" cy="0"/>
          <a:chOff x="0" y="0"/>
          <a:chExt cx="0" cy="0"/>
        </a:xfrm>
      </p:grpSpPr>
      <p:sp>
        <p:nvSpPr>
          <p:cNvPr name="Freeform 2" id="2"/>
          <p:cNvSpPr/>
          <p:nvPr/>
        </p:nvSpPr>
        <p:spPr>
          <a:xfrm flipH="false" flipV="false" rot="0">
            <a:off x="-5474431" y="-7294149"/>
            <a:ext cx="29236863" cy="24875298"/>
          </a:xfrm>
          <a:custGeom>
            <a:avLst/>
            <a:gdLst/>
            <a:ahLst/>
            <a:cxnLst/>
            <a:rect r="r" b="b" t="t" l="l"/>
            <a:pathLst>
              <a:path h="24875298" w="29236863">
                <a:moveTo>
                  <a:pt x="0" y="0"/>
                </a:moveTo>
                <a:lnTo>
                  <a:pt x="29236862" y="0"/>
                </a:lnTo>
                <a:lnTo>
                  <a:pt x="29236862" y="24875298"/>
                </a:lnTo>
                <a:lnTo>
                  <a:pt x="0" y="248752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tretch>
            <a:fillRect/>
          </a:stretch>
        </p:blipFill>
        <p:spPr>
          <a:xfrm rot="0">
            <a:off x="1116167" y="3737390"/>
            <a:ext cx="3794837" cy="3794837"/>
          </a:xfrm>
          <a:prstGeom prst="rect">
            <a:avLst/>
          </a:prstGeom>
        </p:spPr>
      </p:pic>
      <p:pic>
        <p:nvPicPr>
          <p:cNvPr name="Picture 4" id="4"/>
          <p:cNvPicPr>
            <a:picLocks noChangeAspect="true"/>
          </p:cNvPicPr>
          <p:nvPr/>
        </p:nvPicPr>
        <p:blipFill>
          <a:blip r:embed="rId5"/>
          <a:stretch>
            <a:fillRect/>
          </a:stretch>
        </p:blipFill>
        <p:spPr>
          <a:xfrm rot="0">
            <a:off x="7413825" y="3737390"/>
            <a:ext cx="3794837" cy="3794837"/>
          </a:xfrm>
          <a:prstGeom prst="rect">
            <a:avLst/>
          </a:prstGeom>
        </p:spPr>
      </p:pic>
      <p:sp>
        <p:nvSpPr>
          <p:cNvPr name="Freeform 5" id="5"/>
          <p:cNvSpPr/>
          <p:nvPr/>
        </p:nvSpPr>
        <p:spPr>
          <a:xfrm flipH="false" flipV="false" rot="0">
            <a:off x="13936229" y="4171599"/>
            <a:ext cx="2761692" cy="3367917"/>
          </a:xfrm>
          <a:custGeom>
            <a:avLst/>
            <a:gdLst/>
            <a:ahLst/>
            <a:cxnLst/>
            <a:rect r="r" b="b" t="t" l="l"/>
            <a:pathLst>
              <a:path h="3367917" w="2761692">
                <a:moveTo>
                  <a:pt x="0" y="0"/>
                </a:moveTo>
                <a:lnTo>
                  <a:pt x="2761692" y="0"/>
                </a:lnTo>
                <a:lnTo>
                  <a:pt x="2761692" y="3367917"/>
                </a:lnTo>
                <a:lnTo>
                  <a:pt x="0" y="33679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271790" y="7806985"/>
            <a:ext cx="4593872" cy="1215390"/>
          </a:xfrm>
          <a:prstGeom prst="rect">
            <a:avLst/>
          </a:prstGeom>
        </p:spPr>
        <p:txBody>
          <a:bodyPr anchor="t" rtlCol="false" tIns="0" lIns="0" bIns="0" rIns="0">
            <a:spAutoFit/>
          </a:bodyPr>
          <a:lstStyle/>
          <a:p>
            <a:pPr algn="l">
              <a:lnSpc>
                <a:spcPts val="3180"/>
              </a:lnSpc>
            </a:pPr>
            <a:r>
              <a:rPr lang="en-US" sz="3000" b="true">
                <a:solidFill>
                  <a:srgbClr val="1E1E1E"/>
                </a:solidFill>
                <a:latin typeface="Aileron Bold"/>
                <a:ea typeface="Aileron Bold"/>
                <a:cs typeface="Aileron Bold"/>
                <a:sym typeface="Aileron Bold"/>
              </a:rPr>
              <a:t>REDUÇÃO DE 50% DO TEMPO ADMINISTRATIVO</a:t>
            </a:r>
          </a:p>
        </p:txBody>
      </p:sp>
      <p:sp>
        <p:nvSpPr>
          <p:cNvPr name="TextBox 7" id="7"/>
          <p:cNvSpPr txBox="true"/>
          <p:nvPr/>
        </p:nvSpPr>
        <p:spPr>
          <a:xfrm rot="0">
            <a:off x="7268122" y="7911649"/>
            <a:ext cx="4593872" cy="1215390"/>
          </a:xfrm>
          <a:prstGeom prst="rect">
            <a:avLst/>
          </a:prstGeom>
        </p:spPr>
        <p:txBody>
          <a:bodyPr anchor="t" rtlCol="false" tIns="0" lIns="0" bIns="0" rIns="0">
            <a:spAutoFit/>
          </a:bodyPr>
          <a:lstStyle/>
          <a:p>
            <a:pPr algn="l">
              <a:lnSpc>
                <a:spcPts val="3180"/>
              </a:lnSpc>
            </a:pPr>
            <a:r>
              <a:rPr lang="en-US" sz="3000" b="true">
                <a:solidFill>
                  <a:srgbClr val="1E1E1E"/>
                </a:solidFill>
                <a:latin typeface="Aileron Bold"/>
                <a:ea typeface="Aileron Bold"/>
                <a:cs typeface="Aileron Bold"/>
                <a:sym typeface="Aileron Bold"/>
              </a:rPr>
              <a:t>CENTRALIZAÇÃO E GESTÃO BASEADAS EM DADOS </a:t>
            </a:r>
          </a:p>
        </p:txBody>
      </p:sp>
      <p:sp>
        <p:nvSpPr>
          <p:cNvPr name="TextBox 8" id="8"/>
          <p:cNvSpPr txBox="true"/>
          <p:nvPr/>
        </p:nvSpPr>
        <p:spPr>
          <a:xfrm rot="0">
            <a:off x="5464838" y="1199044"/>
            <a:ext cx="7663123" cy="1260474"/>
          </a:xfrm>
          <a:prstGeom prst="rect">
            <a:avLst/>
          </a:prstGeom>
        </p:spPr>
        <p:txBody>
          <a:bodyPr anchor="t" rtlCol="false" tIns="0" lIns="0" bIns="0" rIns="0">
            <a:spAutoFit/>
          </a:bodyPr>
          <a:lstStyle/>
          <a:p>
            <a:pPr algn="l">
              <a:lnSpc>
                <a:spcPts val="9199"/>
              </a:lnSpc>
            </a:pPr>
            <a:r>
              <a:rPr lang="en-US" sz="9999" spc="-1039">
                <a:solidFill>
                  <a:srgbClr val="1E1E1E"/>
                </a:solidFill>
                <a:latin typeface="Archivo Black"/>
                <a:ea typeface="Archivo Black"/>
                <a:cs typeface="Archivo Black"/>
                <a:sym typeface="Archivo Black"/>
              </a:rPr>
              <a:t>BENEFICIOS</a:t>
            </a:r>
          </a:p>
        </p:txBody>
      </p:sp>
      <p:sp>
        <p:nvSpPr>
          <p:cNvPr name="TextBox 9" id="9"/>
          <p:cNvSpPr txBox="true"/>
          <p:nvPr/>
        </p:nvSpPr>
        <p:spPr>
          <a:xfrm rot="0">
            <a:off x="13127962" y="7911649"/>
            <a:ext cx="4593872" cy="815340"/>
          </a:xfrm>
          <a:prstGeom prst="rect">
            <a:avLst/>
          </a:prstGeom>
        </p:spPr>
        <p:txBody>
          <a:bodyPr anchor="t" rtlCol="false" tIns="0" lIns="0" bIns="0" rIns="0">
            <a:spAutoFit/>
          </a:bodyPr>
          <a:lstStyle/>
          <a:p>
            <a:pPr algn="l">
              <a:lnSpc>
                <a:spcPts val="3180"/>
              </a:lnSpc>
            </a:pPr>
            <a:r>
              <a:rPr lang="en-US" sz="3000" b="true">
                <a:solidFill>
                  <a:srgbClr val="1E1E1E"/>
                </a:solidFill>
                <a:latin typeface="Aileron Bold"/>
                <a:ea typeface="Aileron Bold"/>
                <a:cs typeface="Aileron Bold"/>
                <a:sym typeface="Aileron Bold"/>
              </a:rPr>
              <a:t>CONFORMIDADE LGPD</a:t>
            </a:r>
          </a:p>
          <a:p>
            <a:pPr algn="l">
              <a:lnSpc>
                <a:spcPts val="3180"/>
              </a:lnSpc>
            </a:pPr>
            <a:r>
              <a:rPr lang="en-US" sz="3000" b="true">
                <a:solidFill>
                  <a:srgbClr val="1E1E1E"/>
                </a:solidFill>
                <a:latin typeface="Aileron Bold"/>
                <a:ea typeface="Aileron Bold"/>
                <a:cs typeface="Aileron Bold"/>
                <a:sym typeface="Aileron Bold"/>
              </a:rPr>
              <a:t>AUDITORIA COMPLETA </a:t>
            </a:r>
          </a:p>
        </p:txBody>
      </p:sp>
      <p:sp>
        <p:nvSpPr>
          <p:cNvPr name="Freeform 10" id="10"/>
          <p:cNvSpPr/>
          <p:nvPr/>
        </p:nvSpPr>
        <p:spPr>
          <a:xfrm flipH="false" flipV="false" rot="0">
            <a:off x="7970958" y="-149520"/>
            <a:ext cx="2346085" cy="1989664"/>
          </a:xfrm>
          <a:custGeom>
            <a:avLst/>
            <a:gdLst/>
            <a:ahLst/>
            <a:cxnLst/>
            <a:rect r="r" b="b" t="t" l="l"/>
            <a:pathLst>
              <a:path h="1989664" w="2346085">
                <a:moveTo>
                  <a:pt x="0" y="0"/>
                </a:moveTo>
                <a:lnTo>
                  <a:pt x="2346084" y="0"/>
                </a:lnTo>
                <a:lnTo>
                  <a:pt x="2346084" y="1989664"/>
                </a:lnTo>
                <a:lnTo>
                  <a:pt x="0" y="1989664"/>
                </a:lnTo>
                <a:lnTo>
                  <a:pt x="0" y="0"/>
                </a:lnTo>
                <a:close/>
              </a:path>
            </a:pathLst>
          </a:custGeom>
          <a:blipFill>
            <a:blip r:embed="rId8"/>
            <a:stretch>
              <a:fillRect l="0" t="-8956" r="0" b="-8956"/>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0941" r="-10680" b="-235"/>
            </a:stretch>
          </a:blipFill>
        </p:spPr>
      </p:sp>
      <p:sp>
        <p:nvSpPr>
          <p:cNvPr name="TextBox 3" id="3"/>
          <p:cNvSpPr txBox="true"/>
          <p:nvPr/>
        </p:nvSpPr>
        <p:spPr>
          <a:xfrm rot="0">
            <a:off x="2525853" y="3375952"/>
            <a:ext cx="13236260" cy="4168750"/>
          </a:xfrm>
          <a:prstGeom prst="rect">
            <a:avLst/>
          </a:prstGeom>
        </p:spPr>
        <p:txBody>
          <a:bodyPr anchor="t" rtlCol="false" tIns="0" lIns="0" bIns="0" rIns="0">
            <a:spAutoFit/>
          </a:bodyPr>
          <a:lstStyle/>
          <a:p>
            <a:pPr algn="l" marL="0" indent="0" lvl="1">
              <a:lnSpc>
                <a:spcPts val="15999"/>
              </a:lnSpc>
            </a:pPr>
            <a:r>
              <a:rPr lang="en-US" sz="15999" spc="-319">
                <a:solidFill>
                  <a:srgbClr val="FFFFFF"/>
                </a:solidFill>
                <a:latin typeface="Monument Bold"/>
                <a:ea typeface="Monument Bold"/>
                <a:cs typeface="Monument Bold"/>
                <a:sym typeface="Monument Bold"/>
              </a:rPr>
              <a:t>CORPO DOCENTE</a:t>
            </a:r>
          </a:p>
        </p:txBody>
      </p:sp>
      <p:sp>
        <p:nvSpPr>
          <p:cNvPr name="TextBox 4" id="4"/>
          <p:cNvSpPr txBox="true"/>
          <p:nvPr/>
        </p:nvSpPr>
        <p:spPr>
          <a:xfrm rot="0">
            <a:off x="2525921" y="1983862"/>
            <a:ext cx="3970921" cy="333375"/>
          </a:xfrm>
          <a:prstGeom prst="rect">
            <a:avLst/>
          </a:prstGeom>
        </p:spPr>
        <p:txBody>
          <a:bodyPr anchor="t" rtlCol="false" tIns="0" lIns="0" bIns="0" rIns="0">
            <a:spAutoFit/>
          </a:bodyPr>
          <a:lstStyle/>
          <a:p>
            <a:pPr algn="l" marL="0" indent="0" lvl="0">
              <a:lnSpc>
                <a:spcPts val="2639"/>
              </a:lnSpc>
            </a:pPr>
            <a:r>
              <a:rPr lang="en-US" sz="2199">
                <a:solidFill>
                  <a:srgbClr val="FFFFFF"/>
                </a:solidFill>
                <a:latin typeface="Open Sauce"/>
                <a:ea typeface="Open Sauce"/>
                <a:cs typeface="Open Sauce"/>
                <a:sym typeface="Open Sauce"/>
              </a:rPr>
              <a:t>FABRICAHUB PARA </a:t>
            </a:r>
          </a:p>
        </p:txBody>
      </p:sp>
      <p:sp>
        <p:nvSpPr>
          <p:cNvPr name="AutoShape 5" id="5"/>
          <p:cNvSpPr/>
          <p:nvPr/>
        </p:nvSpPr>
        <p:spPr>
          <a:xfrm>
            <a:off x="2525921" y="2581676"/>
            <a:ext cx="13236192" cy="0"/>
          </a:xfrm>
          <a:prstGeom prst="line">
            <a:avLst/>
          </a:prstGeom>
          <a:ln cap="flat" w="9525">
            <a:solidFill>
              <a:srgbClr val="FFFFFF"/>
            </a:solidFill>
            <a:prstDash val="solid"/>
            <a:headEnd type="none" len="sm" w="sm"/>
            <a:tailEnd type="none" len="sm" w="sm"/>
          </a:ln>
        </p:spPr>
      </p:sp>
      <p:sp>
        <p:nvSpPr>
          <p:cNvPr name="AutoShape 6" id="6"/>
          <p:cNvSpPr/>
          <p:nvPr/>
        </p:nvSpPr>
        <p:spPr>
          <a:xfrm>
            <a:off x="2525921" y="1652748"/>
            <a:ext cx="13236192" cy="0"/>
          </a:xfrm>
          <a:prstGeom prst="line">
            <a:avLst/>
          </a:prstGeom>
          <a:ln cap="flat" w="9525">
            <a:solidFill>
              <a:srgbClr val="FFFFFF"/>
            </a:solidFill>
            <a:prstDash val="solid"/>
            <a:headEnd type="none" len="sm" w="sm"/>
            <a:tailEnd type="none" len="sm" w="sm"/>
          </a:ln>
        </p:spPr>
      </p:sp>
      <p:sp>
        <p:nvSpPr>
          <p:cNvPr name="AutoShape 7" id="7"/>
          <p:cNvSpPr/>
          <p:nvPr/>
        </p:nvSpPr>
        <p:spPr>
          <a:xfrm>
            <a:off x="2525853" y="8043702"/>
            <a:ext cx="13236260" cy="0"/>
          </a:xfrm>
          <a:prstGeom prst="line">
            <a:avLst/>
          </a:prstGeom>
          <a:ln cap="flat" w="9525">
            <a:solidFill>
              <a:srgbClr val="FFFFFF"/>
            </a:solidFill>
            <a:prstDash val="solid"/>
            <a:headEnd type="none" len="sm" w="sm"/>
            <a:tailEnd type="none" len="sm" w="sm"/>
          </a:ln>
        </p:spPr>
      </p:sp>
      <p:sp>
        <p:nvSpPr>
          <p:cNvPr name="Freeform 8" id="8"/>
          <p:cNvSpPr/>
          <p:nvPr/>
        </p:nvSpPr>
        <p:spPr>
          <a:xfrm flipH="false" flipV="true" rot="0">
            <a:off x="14984952" y="6487891"/>
            <a:ext cx="479409" cy="479409"/>
          </a:xfrm>
          <a:custGeom>
            <a:avLst/>
            <a:gdLst/>
            <a:ahLst/>
            <a:cxnLst/>
            <a:rect r="r" b="b" t="t" l="l"/>
            <a:pathLst>
              <a:path h="479409" w="479409">
                <a:moveTo>
                  <a:pt x="0" y="479409"/>
                </a:moveTo>
                <a:lnTo>
                  <a:pt x="479409" y="479409"/>
                </a:lnTo>
                <a:lnTo>
                  <a:pt x="479409" y="0"/>
                </a:lnTo>
                <a:lnTo>
                  <a:pt x="0" y="0"/>
                </a:lnTo>
                <a:lnTo>
                  <a:pt x="0" y="47940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DAG6YYn5wOE</dc:identifier>
  <dcterms:modified xsi:type="dcterms:W3CDTF">2011-08-01T06:04:30Z</dcterms:modified>
  <cp:revision>1</cp:revision>
  <dc:title>Apresentação FabricaHub</dc:title>
</cp:coreProperties>
</file>